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9/11/2015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 1DI – Mr. </a:t>
            </a:r>
            <a:r>
              <a:rPr lang="en-US" dirty="0" err="1" smtClean="0"/>
              <a:t>Bignell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Devices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93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Dramatic Irony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the audience knows something that a character does </a:t>
            </a:r>
            <a:r>
              <a:rPr lang="en-US" sz="3600" dirty="0" smtClean="0"/>
              <a:t>not.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4" name="Picture 2" descr="https://s-media-cache-ak0.pinimg.com/736x/b1/34/9e/b1349e63614a4c0ffc29cc42ce926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476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Situational Irony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a character finds themselves in an unexpected situation.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://i.dailymail.co.uk/i/pix/2014/01/24/article-2545070-1AEB915A00000578-184_634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95631"/>
            <a:ext cx="60388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Suspense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Excitement that the reader feels while anticipating what’s to come in the </a:t>
            </a:r>
            <a:r>
              <a:rPr lang="en-US" sz="3600" dirty="0" smtClean="0"/>
              <a:t>story.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2" name="Picture 2" descr="http://i.imgur.com/it3CNL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35803"/>
            <a:ext cx="3480321" cy="34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Symbol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tangible item that represents something greater.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6" name="Picture 2" descr="http://www.conseilsmarketing.fr/wp-content/uploads/2010/11/cray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286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Topic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central idea of a story</a:t>
            </a:r>
            <a:r>
              <a:rPr lang="en-US" sz="3600" dirty="0" smtClean="0"/>
              <a:t>.</a:t>
            </a:r>
          </a:p>
          <a:p>
            <a:pPr lvl="1"/>
            <a:r>
              <a:rPr lang="en-US" sz="3100" dirty="0" smtClean="0"/>
              <a:t>It’s one to two words</a:t>
            </a:r>
            <a:endParaRPr lang="en-CA" sz="31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0" name="Picture 2" descr="http://www.thebigidea.co.nz/files/imagecache/display/images/Topic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15821"/>
            <a:ext cx="2448272" cy="34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Theme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author’s opinion on the topic (which is arguable). </a:t>
            </a:r>
            <a:endParaRPr lang="en-US" sz="3600" dirty="0" smtClean="0"/>
          </a:p>
          <a:p>
            <a:pPr lvl="1"/>
            <a:r>
              <a:rPr lang="en-US" sz="3100" dirty="0" smtClean="0"/>
              <a:t>A </a:t>
            </a:r>
            <a:r>
              <a:rPr lang="en-US" sz="3100" dirty="0"/>
              <a:t>theme is not a </a:t>
            </a:r>
            <a:r>
              <a:rPr lang="en-US" sz="3100" dirty="0" smtClean="0"/>
              <a:t>moral.</a:t>
            </a:r>
            <a:endParaRPr lang="en-CA" sz="2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 descr="http://factsonfile.infobasepublishing.com/productimages/isbn13/closeups/9780791099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3356992"/>
            <a:ext cx="14615892" cy="39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Moral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lesson learned from a story.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8" name="Picture 2" descr="http://cdn2.debtroundup.com/wp-content/uploads/2013/05/morals-verus-money_mini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Character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person in a text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2" name="Picture 2" descr="http://toonjamstudios.com/wp-content/gallery/character-designs/cartoon-character-desig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973788" cy="32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Character Traits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character’s description which can be created directly or indirectly by what they say, do, act, feel, think, etc..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66" name="Picture 2" descr="http://psolarz.weebly.com/uploads/8/3/0/8/8308546/425975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121025" cy="30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Protagonist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most important character in the text </a:t>
            </a:r>
            <a:endParaRPr lang="en-US" sz="3600" dirty="0" smtClean="0"/>
          </a:p>
          <a:p>
            <a:pPr lvl="1"/>
            <a:r>
              <a:rPr lang="en-US" sz="3100" dirty="0" smtClean="0"/>
              <a:t>not </a:t>
            </a:r>
            <a:r>
              <a:rPr lang="en-US" sz="3100" dirty="0"/>
              <a:t>necessarily the </a:t>
            </a:r>
            <a:r>
              <a:rPr lang="en-US" sz="3100" dirty="0" smtClean="0"/>
              <a:t>narrator, or a “good” guy</a:t>
            </a:r>
            <a:endParaRPr lang="en-CA" sz="31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290" name="Picture 2" descr="https://justagirlandherpups.files.wordpress.com/2012/04/protago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Mood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/>
              <a:t>feeling a reader receives when reading a text </a:t>
            </a:r>
            <a:endParaRPr lang="en-US" sz="3600" dirty="0" smtClean="0"/>
          </a:p>
          <a:p>
            <a:pPr lvl="1"/>
            <a:r>
              <a:rPr lang="en-US" sz="3600" dirty="0" err="1" smtClean="0"/>
              <a:t>ie</a:t>
            </a:r>
            <a:r>
              <a:rPr lang="en-US" sz="3600" dirty="0"/>
              <a:t>. Happy, Depressed, Curious, etc</a:t>
            </a:r>
            <a:r>
              <a:rPr lang="en-US" dirty="0" smtClean="0"/>
              <a:t>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http://1button.co/uploads/13700976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1" y="3717032"/>
            <a:ext cx="5807968" cy="2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Antagonist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protagonist’s </a:t>
            </a:r>
            <a:r>
              <a:rPr lang="en-US" sz="3600" dirty="0" smtClean="0"/>
              <a:t>competitor</a:t>
            </a:r>
            <a:endParaRPr lang="en-CA" sz="31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314" name="Picture 2" descr="https://s-media-cache-ak0.pinimg.com/736x/17/bf/ed/17bfed537eaea0f3a25cce03c433e2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11" y="2708920"/>
            <a:ext cx="23717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Point of View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perspective from which the story is told. </a:t>
            </a:r>
            <a:endParaRPr lang="en-US" sz="3600" dirty="0" smtClean="0"/>
          </a:p>
          <a:p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338" name="Picture 2" descr="http://sharondrewmorgen.com/wp-content/uploads/2015/02/point-of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104456" cy="29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Person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Third Person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When a story is told through a character’s perspective. </a:t>
            </a:r>
            <a:endParaRPr lang="en-US" dirty="0" smtClean="0"/>
          </a:p>
          <a:p>
            <a:pPr lvl="1"/>
            <a:r>
              <a:rPr lang="en-US" dirty="0" smtClean="0"/>
              <a:t>Hint</a:t>
            </a:r>
            <a:r>
              <a:rPr lang="en-US" dirty="0"/>
              <a:t>: They will use the word “I” to convey their thoughts.</a:t>
            </a:r>
            <a:endParaRPr lang="en-CA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When a story is told from an unidentified third party’s perspective that is not associated with any particular character.</a:t>
            </a: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CA" dirty="0"/>
          </a:p>
        </p:txBody>
      </p:sp>
      <p:pic>
        <p:nvPicPr>
          <p:cNvPr id="15362" name="Picture 2" descr="https://writingxmu.wikispaces.com/file/view/first.png/234568540/311x226/fir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97958"/>
            <a:ext cx="2160240" cy="15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cdn.brainpop.com/topics/pointofview/screensh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96368"/>
            <a:ext cx="2239791" cy="16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Omniscient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narrator </a:t>
            </a:r>
            <a:r>
              <a:rPr lang="en-US" dirty="0"/>
              <a:t>that restricts itself from telling the story from one (or multiple) </a:t>
            </a:r>
            <a:r>
              <a:rPr lang="en-US" dirty="0" smtClean="0"/>
              <a:t>perspective(s).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 all knowing narrator that can tell the thoughts of any character</a:t>
            </a: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CA" dirty="0"/>
          </a:p>
        </p:txBody>
      </p:sp>
      <p:pic>
        <p:nvPicPr>
          <p:cNvPr id="17410" name="Picture 2" descr="http://www.dailystormer.com/wp-content/uploads/2015/09/blind-clipart-hustler-clipart-blind4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16569"/>
            <a:ext cx="1368152" cy="16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1.bp.blogspot.com/_lxHkFGQPc90/TJATYzcDz7I/AAAAAAAABHc/V7RoishZuKo/s400/all_seeing_eye_gifneri7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162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9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Point of View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point of view will be:</a:t>
            </a:r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581762" y="2420888"/>
            <a:ext cx="233405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 Person</a:t>
            </a:r>
            <a:endParaRPr lang="en-C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1762" y="4581128"/>
            <a:ext cx="233405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Third Person</a:t>
            </a:r>
            <a:endParaRPr lang="en-C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2420888"/>
            <a:ext cx="233405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Limited</a:t>
            </a:r>
            <a:endParaRPr lang="en-C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8104" y="4581128"/>
            <a:ext cx="233405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Omniscient</a:t>
            </a:r>
            <a:endParaRPr lang="en-C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208729" y="3651121"/>
            <a:ext cx="10801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C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35071" y="3651121"/>
            <a:ext cx="10801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C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3848" y="3308188"/>
            <a:ext cx="2088232" cy="1531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endParaRPr lang="en-C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9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Tone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How an author or character says things</a:t>
            </a:r>
          </a:p>
          <a:p>
            <a:pPr lvl="1"/>
            <a:r>
              <a:rPr lang="en-US" sz="3600" dirty="0" err="1" smtClean="0"/>
              <a:t>ie</a:t>
            </a:r>
            <a:r>
              <a:rPr lang="en-US" sz="3600" dirty="0"/>
              <a:t>. </a:t>
            </a:r>
            <a:r>
              <a:rPr lang="en-US" sz="3600" dirty="0" smtClean="0"/>
              <a:t>Sarcastic, Childish, Formal, etc.</a:t>
            </a:r>
            <a:endParaRPr lang="en-CA" sz="36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www.oneupweb.com/wp-content/uploads/2015/08/ton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920880" cy="31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Atmosphere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The energy of a situation in a literary work created through word choice </a:t>
            </a:r>
            <a:endParaRPr lang="en-CA" sz="3600" dirty="0"/>
          </a:p>
          <a:p>
            <a:pPr marL="274320" lvl="1" indent="0">
              <a:buNone/>
            </a:pPr>
            <a:r>
              <a:rPr lang="en-US" sz="3100" dirty="0" smtClean="0"/>
              <a:t>“We’re </a:t>
            </a:r>
            <a:r>
              <a:rPr lang="en-US" sz="3100" dirty="0"/>
              <a:t>having a pop quiz!” = horrified; “Throw out your books!” = </a:t>
            </a:r>
            <a:r>
              <a:rPr lang="en-US" sz="3100" dirty="0" smtClean="0"/>
              <a:t>excited.</a:t>
            </a:r>
            <a:endParaRPr lang="en-CA" sz="3100" dirty="0"/>
          </a:p>
        </p:txBody>
      </p:sp>
      <p:pic>
        <p:nvPicPr>
          <p:cNvPr id="3074" name="Picture 2" descr="http://engine2diet.com/wp/wp-content/uploads/popqui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Setting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The </a:t>
            </a:r>
            <a:r>
              <a:rPr lang="en-US" sz="3600" b="1" dirty="0"/>
              <a:t>time</a:t>
            </a:r>
            <a:r>
              <a:rPr lang="en-US" sz="3600" dirty="0"/>
              <a:t>, </a:t>
            </a:r>
            <a:r>
              <a:rPr lang="en-US" sz="3600" b="1" dirty="0"/>
              <a:t>location</a:t>
            </a:r>
            <a:r>
              <a:rPr lang="en-US" sz="3600" dirty="0"/>
              <a:t> and </a:t>
            </a:r>
            <a:r>
              <a:rPr lang="en-US" sz="3600" b="1" dirty="0"/>
              <a:t>atmosphere</a:t>
            </a:r>
            <a:r>
              <a:rPr lang="en-US" sz="3600" dirty="0"/>
              <a:t> where the story takes place</a:t>
            </a:r>
            <a:endParaRPr lang="en-CA" sz="3100" dirty="0"/>
          </a:p>
        </p:txBody>
      </p:sp>
      <p:pic>
        <p:nvPicPr>
          <p:cNvPr id="4098" name="Picture 2" descr="http://upload.wikimedia.org/wikipedia/commons/1/1c/Yosemite-Stone_set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064497" cy="37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Conflict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problem that acts as a driving force to the plot</a:t>
            </a:r>
            <a:r>
              <a:rPr lang="en-US" sz="3600" dirty="0" smtClean="0"/>
              <a:t>.</a:t>
            </a:r>
          </a:p>
          <a:p>
            <a:pPr lvl="1"/>
            <a:r>
              <a:rPr lang="en-US" sz="2400" b="1" dirty="0"/>
              <a:t>Man vs. Man: </a:t>
            </a:r>
            <a:r>
              <a:rPr lang="en-US" sz="2400" dirty="0"/>
              <a:t>A struggle between people.</a:t>
            </a:r>
            <a:endParaRPr lang="en-CA" sz="2400" dirty="0"/>
          </a:p>
          <a:p>
            <a:pPr lvl="1"/>
            <a:r>
              <a:rPr lang="en-US" sz="2400" b="1" dirty="0"/>
              <a:t>Man vs. Nature: </a:t>
            </a:r>
            <a:r>
              <a:rPr lang="en-US" sz="2400" dirty="0"/>
              <a:t>A struggle between a person and their natural environment.</a:t>
            </a:r>
            <a:endParaRPr lang="en-CA" sz="2400" dirty="0"/>
          </a:p>
          <a:p>
            <a:pPr lvl="1"/>
            <a:r>
              <a:rPr lang="en-US" sz="2400" b="1" dirty="0"/>
              <a:t>Man vs. the Supernatural:</a:t>
            </a:r>
            <a:r>
              <a:rPr lang="en-US" sz="2400" dirty="0"/>
              <a:t> A struggle between a person and a supernatural force.</a:t>
            </a:r>
            <a:endParaRPr lang="en-CA" sz="2400" dirty="0"/>
          </a:p>
          <a:p>
            <a:pPr lvl="1"/>
            <a:r>
              <a:rPr lang="en-US" sz="2400" b="1" dirty="0"/>
              <a:t>Man vs. Self</a:t>
            </a:r>
            <a:r>
              <a:rPr lang="en-US" sz="2400" dirty="0"/>
              <a:t>: A struggle between someone and their inner emotions or desires</a:t>
            </a:r>
            <a:r>
              <a:rPr lang="en-US" sz="3100" dirty="0"/>
              <a:t>.</a:t>
            </a:r>
            <a:endParaRPr lang="en-CA" sz="3100" dirty="0"/>
          </a:p>
          <a:p>
            <a:endParaRPr lang="en-CA" sz="3600" dirty="0"/>
          </a:p>
        </p:txBody>
      </p:sp>
      <p:pic>
        <p:nvPicPr>
          <p:cNvPr id="5122" name="Picture 2" descr="http://www.inspiredlivingmedical.com/wp-content/uploads/2014/06/conflict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19800"/>
            <a:ext cx="2225824" cy="1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Forshadowing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the author hints that something is going to </a:t>
            </a:r>
            <a:r>
              <a:rPr lang="en-US" sz="3600" dirty="0" smtClean="0"/>
              <a:t>happen.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4" name="Picture 10" descr="http://static.tvtropes.org/pmwiki/pub/images/s-shadow_4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333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Irony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discrepancy between what is expected and what happens.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https://thisistwitchy.files.wordpress.com/2013/03/ir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3398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Verbal Irony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there are multiple meanings to someone’s words.</a:t>
            </a:r>
            <a:endParaRPr lang="en-CA" sz="3600" dirty="0"/>
          </a:p>
        </p:txBody>
      </p:sp>
      <p:sp>
        <p:nvSpPr>
          <p:cNvPr id="4" name="AutoShape 2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QTEhUUExQWFhUXGBwYGRgXGBsaIBweICIcGB4aHx4fIyghHx4lHR4YITIiJSosLi4vGh8zODMsNygtLi0BCgoKDg0OGxAQGzckICY0NCw3NCwsLC8sLywwLCwsLCw0LCw0LC8sLCwsLDQsLCwsLCwsLCwsLCwsLCwsLCwsLP/AABEIAJABXwMBIgACEQEDEQH/xAAbAAACAwEBAQAAAAAAAAAAAAAEBQIDBgEAB//EAEUQAAIBAgQEBAMCCgkEAgMAAAECEQMhAAQSMQVBUWEGEyJxMoGRodEUI0JSkpOxweHwBxUWM1NUYmTxcnOC0iRDJTR0/8QAGgEAAwEBAQEAAAAAAAAAAAAAAQIDAAQGBf/EADQRAAEDAwIDBQYHAAMAAAAAAAEAAhEDEiEEMUFRYSJxgZGhBRMysdHhFBUjYsHw8TNCUv/aAAwDAQACEQMRAD8A9mOMHJsKo+AyVVn9eo+Yss0AT6pI+0RGF+SyQztapUzD66KlQulkFwkFvUyxTJlgTYgDAXD6L5uuuZzIBQtFKmWVQx5Az8NO12iDBHUY3r8MFWort+MKkSyLpKCQdKqLhZIPMHmeWIEhqE81HNeIKdKip1fDT9KldtIHqQzdYBU3NxuNjkMr4nz1RD5NGoQzSXKkoGmZ1GV1Tznph3xPIUhVcM6uTRv+FORAbUAFksBEAgabEgnDXI58JS0JSZlWkXRgBoBUagiL6ZnaRY9cG44tW7lkKuUzLKz1s1T1IA3lq51RzNwJgbxPQHBeV8GB0VqtXVqAMLXVApsxEGmZO43sThnxijWqrRpM/wAbp6FWAyswWQfiMDUADyWeYi9+FUUeGpiprlgamp2WxMaXmR3iR054Qujf0QJhKK/AMhTSKikOSqgCv5pbqUVDJJ6ECJOM/wAbWjl6NLRTC149RklgdupAM9Oh+TTj3EaNNiKCIto/FqB8y0WEz9cYrM19Tana/bligbH+pgFHJEaya1yb3v8AYf347xLMjVA339ue3LHqPBq1a9Om72mdMCOsmxHzw6ThIpOAyBqggCGBvAVFHKRuZ5xhkyTcI4JmM2xWijNAkkWAHUtsMdzuWag2nWGjmB+zr1w5qVhl6TA1Sajn+7U+hReWMGGbkN4H2oaNKpmKmlAWJ3/icZBajgfFdaQDdRE76Zn95x3ieRFbUx9NUE+rk3vf6HkI3wbleCCnSQKVRj+UTOo7EEgECdgJ/iPWDBmDAc+4OkyI/wDGY+XTG2RKS5LOvTaG+Ib6vr/J/wCcaXhudBqCqraHANwN5ETyv164yfFabhgwBI77xYYpyOcvIMdsYFKtzxzw69ZC5r1HkFl8wiJ9RhVuVBgxJ2PyxgKKkGADJNhzkfv+7G04Bx4QaLAHVETsCDY9vrEE98U8eyXmamy5ibty17Te0qTeNp37bMrQi/Dlarq0klW0MBJs0i0z03m1gcNaWYzQR2qpIClnaVYyAYEGGNx33ExjKcE1JUVWUp6WkxB2Nx1i+2+H/AKK1C7M0OEDCmoUAyCrPMeoQDA5EvMnGRwich4uRxp8zREkehvTz2ESNzAP7MEUuOJVZfxqaBuujzJufh1Q4MRzI7dW3BmYUo1Gbq2sIyswjkACVANydrXvgDP+FstWMmmFa8tSmmG76bifvwtOXnASAyu5Ojlmqazo1qJJVKk+wDNKnuPlOLcxWFOo2lnJdeUGRcRbqBJ5glutxeM8LrAfix5i+lRTLBVprsdEAX7k/XbFXFc1pSmmlaLWLqi63IsoiNgN4n36MKjXNylcSEypV0F6dgysR6bkWCkGAIuTsTJ3wHnaIamGI8z1A1JiFEx6o+CADcndd4x3LZumx8u5pzY7lX6iLS0ibAb7CcUZ/JNoZ3TyxVJLAm7MTAOm5tMk8p6ATEET2UkycKxGpS34OopmQHcX1HYLq3gAWFgSOZxKtVAVWTSSxCEKumG1AuOoAAgXvgfPVkcIqB9UMukaRBUmAqgQxiWBnaOZANr5hQKBclSgmCYlnkr6v+nmd5HXHQ1WpiFTSyjMaiq7JOkggkktrUAqIAJ09xvPbFubqeWKrvqOpQqxYMwNzz63IMC3bFOe4aWK1PNiZZ9LrIUaAzFdxfkd9Q64uz9Y0SrKZJQaVMEoAJgwSZ6yLkYR1sysd5SYNWUOwjWwCkiTCgi4GwBUbcgD+da7zgw1kFWfkCWIgCDYW39rYsSvrY6Sy6RChvUVFyonmBcX5254uTPLr0lSFgSFG7RAJMQIm4G0+2EeARBSVIK5k8u1OohkkEQ0AjRHqW/eW5WgYZisFXzaYI1HUUGqA0v6dQIgaQrR0I3GKadcAO4BlVPpAi2wccptH/GE3EOI1KmmnlkrQ5lgy3ao1pXT8IgCL9cMXgNwUznC1TzPEa2Yr+UdKaBJQqFCjcmCYJ9UTMyQJxOjlbhnYEQVGgmGUyd+W82nYYr4f4IzdZ5qU2pqPUajENttF5Jnvyw34x4XZF1rUqGPikchBsQRF/f92IGnUc0lpjvypiY3hUI6WGm3v/DAHiF6StSqw5Fw97DpIgzaYNrjriyWemKgSFBuSACATpE6SCbiJjn3vfwF6b1dNQSqk6pBKmFL3taLbkztF8RoUK9J1wII8kGtLTKGy/B3zylqauEElajL6SrRYCfU3cWteMMcpw2hSpinWJqaZG8fYNo2jVizjHH2clVtTHQgyNpJH7Dt0xSOI5WkFasQOekyxjso5Hrh36pz32U/MoOrE7Ik8Qo0kYZektIc2UCfmYMnucKn461Z1RGc620CFhSTtJNul9ifpgLxV4npV6fl0AwvJ1KACAD6YB2kg36fQnglYUFc1A1N3U6WMakBG4G+qZueQG82qC8NJc+fID++KZpxJKLyKGgHFVmLs5YswEXsBKzEdLc8DcUryVgyIsRsevXtg0Z9qwY0lARTDOx59AN2a/23jC+vWkAGYBMEqBfncCeWxJjHztRBJ5qdR0pjwjJURVCsjMqStOCFBE91bVIUqGtKqxHUNc0vmnTRFWnTOnksOCAgGpZIQRq1btbTIwJxXidI6VLrQozo0EEEpyDCDIBAhYt+Ud1xXU46agZMpK0zd6hlnM+kimoLG9vVEd8fWAO5XTvlC5jP5ahWRPPC1F1MxWygl6ZCW3AVGO2/fBr8YyumilN2IeqgYFWloKkwSA0Gdth8sRK00pQE8tdPqL0XJg7mdIWdJB1FjcA2vhDncxUeprllphYBaNQ2krzC6dK9JDAdMZjJcSR6rNGU04pxcNWpONetKxs6qkKiMoN+QIWTtvHKM5xzxDqZiTJ69t4Hbf8Af0xRnc759VURPTIUBQSTJClidy15JFrWAw88O+C9GmtWK1KykN5ETpuN1N3i+w023OC5zWAkBbAWcyHCMxmlZx6KWqNT3idoAEkTbVt3xs+E+D6WVuw8xyrDW4UhXANgpNhF532vyxssvl6dNA8WMnewvPO8Tqt354X5/idAOtMuwdxqQkHnCiDpiwkRyvbEWue9ucJSSRlB+Ic/5VEpRa8lSehBYhT1gG4udh+Vb5zm6y0C8nVUNrnVBNySdpmZ35jrhn4mz9OmxIZi4J0LNkB/O6sT6jz2FuSnhHAH4hXJpsVpG7sxEqbSo5N1BiI3iIx0NbDYTjAQPBuEVM7VgelJ/GVCCVUd43Pb69cPnyFPIF1qMGBBggXI5SJkT9gmCJnGj41UoZBFSgpT/RqLFjEByDzMdBM+0Yx+F1KzGpmGFNSdiZYnnYT9p+WCEQqqHF81WZloizWK00gfO/7cO+G5PMKCKyiDsACW+cCBaeeO1KopzSojy6YJspIk8yTJJ7STAAxWM0/57/pHALl9in7JLmgl0eCvbIbHSwBPMH5x9v074UcW4AyL5gRiVPIbr1tvhj+FP+e/6Rx38Lqfnv8ApH78AOCf8n/f6fdIKeUafhYr1CNb5b/TDbKUmCypO+zA27jabzt8xgtc7U/xH/SP348c7U/xH/Sb78a4Lfk37/T7q5a9UFQ4YTcHTaPmIOLRSInyvSwusqsX3kqJvaR7HlgX8Oq/4j/pt9+Pfh1X/Ef9Jvvwbwj+Sn/36fdEcWzFcKoZmG5hdIuTMym95Pzwp/Cq/KpV/Tb78HHOVP8AEf8ASb78FcKp18xUFJKh1GTLOQABcknBFTgAs72QGtlz8Dp90rTPVx/9tX9Nvvw04QlR1qOw1w92YknYQv5xH7J74prZiorFfNYwYlXJHyxxc/VH/wBlT9NvvwtR14tIS/kwqNlr8Hp904XKkqfLR1JOogAHTeTcDT7fK2K+I1qukatTIunQytJnUrFTuTtPsV/Nus/rGr/i1P02+/HP6xq/4tT9NvvxGnTYyY4rN9gkf9/T7ovL5ny2p1E1AggsWEzJMXjYTtJ64I89zBhSaigMWTVcQIUGygRa3OQdsLDxGt/i1P02+/HP6xrf4tT9NvvxW4Jh7DIEX+n3To5kVQKbVFQACQ7CCDcGZiQAJHO3MY7nKTPFBC7KgayAkgEj1QBAmOpFjhIeJVv8Wp+m3349/Wlb/Gqfpt9+FcZQPsN3B/oiuE8HqqrMacqGghiVJm1jEGIuRIBjrhhw+uoVVKgG5MxM7xO0Da94W+Ev9Z1v8ar+m3346OJ1v8Rz2ZiwPyMjBBagfYbo+MeSKzuYWmSyABj8am8nnziDuf8AxxDh2b0t+E1XgpamosOY99IEiNzebTKnMvLk/wAxt/PPbEaSPVdQvLbtHPHJVqOceyV52o6XQvo3hvxuXJWrTYhRPmAQfYjafuw/znFqVdCtJhqmIIuD1/bHfHz/ADVUU1DI7aWgQTeYXVa35RIt07RitM8wEgi4iY5fyBh/xTqQtcJQcS0QjWpWqUwKzoJjywGAYWDHnpMARfYYzuao1lJFOjUaILNobSLC7ED23IAw6XjdZRC1CB2gfsGBeI5p6401mdwNl1EDrdQQp9yJxxjVscLXT/HzSXgiFljxaqCdLaTt6QJ9p3+3Av4OxIZwwUkSYufadzh1nc9SogaqakxKrAn7wMc4NkzWPn130qDCiCT/AOI6f6jz6wcdDDiSICMADKnm+FJSGugwYKQperUSVaJsBpgC/U23whrZksfU/wBMbXxNw5q60vJWUAMAfFJ5kfL33xlanDvL/vXWn2N2/QEtilsnZYgcENlGKOGpuUYA7AGegMyImOWHXBMq7ANmGqVdyHLGFJ3VdQi4vYDbnaFFPP0Vb8SWqkflFIB7KpIP2E+3PnE/E1YHSytJAYBrWPaJG2M5tWCGgcv7zTAO2C+i5jwaiUnbS9RwpJarPxAEnSoAEzsY+eHuQ4foyvpgFRJbRZossHcNpAAg2x6tnfMaDssFoOiDIi+zHSTta43wpzXE5oOGdgdIGlZGmRckwIGkm4LHbnibHve4AZThxlL8xxMuS2ptNItoYwZmIaCsQHDR1iYkzjKcSzzVXCUjJYgabyTt0j7YjHuK8U/FOAY06P3gCOkAADDHwDlSJzVRPSQyU+pJBlvYbTBnUd8d7nQMbq3DCa8E4cMo4dlV6jLpZRYDWQvokbCGJMXExMjDvMs1aoFlQVgega2BjVuR3+IADpthdWiozMVcnzVAhRdFHwqARDambtbtizilN6xAE0qSrtpTWefqkEDmYg4iKRcbjvzwkglaWmhUBDmSTAJ1rRY2F5tPS3S3LGC8aeJkpt5dLyyyyNQRV3tYLuf9W19jhRx/ja0l0USxYrBfUO9gFAUchIAJAAOE+Y4IrhfVVSoxv5vlQbS0BX1yD16iw3xWbfiKZCZELXqnzaugXJ9LsWP5oCAxPWwxvvDzGikohBElWeFVJgkAC7Gws3Pbe+X4HQo0AawY1BYLqGgm1yF30g31EjlAMziHFfERYwp9NhA5RP03w2DlaE/q5imlXXUJ1teSNTddjYTbp74z/E+OTqA5zJNyZ57QPkJ74Riq9RwqhmZrALM+0DG08M/0frVFU5ut5RpkKUBAiRMszWjsPrjdEZVdT4jj2J5xQKjgXAYgR0m2K+WJL2bPhCe0vCebZQwpWIBHqX78C57geYoialJgo52I+ZEx88bbxlmXTJZc03ZDqQSjFTGhumBfBHiCpVc5eufMBUlWa5tupPMETv0xWxswvmM1WoNI1sEDhmVghg/hvBq2Y1eUurTvcDfbfF3iXIihmqtNRChgVHQMA4HymPljX5GuOH5Gm5HrqOpI7H1H6ICPcjCtZnK6q+qIptNMZdt81g85lGpO1OoIZTBH2/sg4lkcm9VxTpjUx2G3fnjXf0jZETSzCXVxpJHtqU/NZ/RGFXgUf/Mp+zfsOBb2oTN1RdpTVG4HqEr4nwqrlyoqppLCRcGYsdv5uMeocIrPSesinQk6mDARFzzn6Y+k+IcoucpVqSf3tBrDvAYD2YGPcdsJOAj/APE5n2q/sGHsgrlGudUoi4CZAI6H6hYOjS02F5M9Zw6yvhnNVACtIgHmxC/YTOHH9HnDFqVWqOARTgCepm/yjA+e47m81WZaDOFvpSmdPpHMkQSfc88KGiJK6HV33mlRgBu5OwSjifBK+XANVNIJgGVIneLHpOO5DgOYrLrp09SyRMqLj3OCuMUs75Y/CfMNNTYuQ0E23knGo8NJUPC3FKfMOvQQYM6uR5YwaCUK2rqU6IcHNJJiRsslmfDGapozvShVEk6lsB88DcN4NXrgmkmoAwbgX+ZGGfFKXEEpMazVfLsGmpIuYAInrGH/APRyD+D1431GI66bfbjBoJhCrq6lOgalzXGYxsstW8LZtRJotA6FT9gM4W5TLGo4QbnkBJPYDrj6B4ObNoznNswpBd6zTDSLgk2tOMxRzAfiBqURINVmUbTJMfUkfXC1GgNnZBmrqEVGkjsiZbtPqhvwKmp0srA/6iQf3fsx0cOpzIYjsT/AnB/GaFXzG1sjsbs2uRJ5WBuPoLYV1cqebwP9K/xnHxQ6reQXx3/QbL4DNVqXfFWtB5mfQTHopHI0hYafcgn53nB+ayNJAuioWDKSAoAllvBXcDl1viWR4EXVVKsOYMnU15J07RFpaduuNe3B+H5QBqjAPExrbmADCKbSANhjsoaciXF09/BcFjQ42mRzXz2hwqpVkxpTm7elfkPyj2A+mNBwXwmpg6nOoxeQI66bgnpMxiXFPE9HSUytLT/qqajH/iDEe5Ptg3hHG/weiBmg61fUyE02KupuNJC+kXCmQI5SMXoMoDBM8zwSBo5rC51xTYrcNqZfSJHpZlJIJsJXkeeAc1xVkEIpNQi0C0fnfz3xZWyhZi9SuSSSYRWMSSTGorFycB50II0hnJN1YhZHst/mWt0xzllFz5AWNpOEuyOVDVlNZ9RY3A9UmLAkd4Fp+WNh+AuY1QgHLnHSBYYzgzdZR+JRaIg+pFgwLn8Y0vt0MYVVsy77sT7kn6nc/PDVaLqsZhYtuX0OlQWSLm11QlSQIF2X1/QgdsIOJ8Ly9P1OGANvgDAz1BVvqfrgzw9Ranr8tbt8TCANIm0mwG5nnboMLeKSwKmb7kH9++Le5LB2qh8AFpjcovw9lnzNbRQeppQX1rTCKs7FQomTyifbfDXP/wBHVJSWetokk6UkxPYgn6k4zvA+OHIuzKNQYAOnMgXF/wAkj9+2NnkPF2SzA9TPRbmrgx9RIP2YvSEt+qNzjspHi5LECaSsfxkMTpC30ryHpn1EchG2rGS45xyUFJLJzgyWMzcm5+fMXnfBnHuIJTBp0xdhNRrX7QAAF7QJsTjIGjVqVD5SNUM/kjVEm08he1+eHawMwF0AALUcL4VSVVNXS4dgxV9vSDC2bqw3F+kRgut4gVW0qR6jEItiLLpFxECNhHtuSOHeGqhpo9WqqKiyV1AszbidwIMCO215EMvwhKbspr/jHAKnSFAGoAqNQi0EMZ/KI64maQc+SsRlLDxp6TKiBiW+G8E6rmOZOrkfbuauOcfYU9DkGqd+egXtquSdufXvJ/FqqrW8ugi62tqSGeWApz0BsJiLW74R8O8PV/wpvNVVNE6yHYQ7D1gWDahsSI2sYnFZ4FbhKz1Us/mqdwoqX3tA/Y5wxytREp0VZFkX73JO/Ta22LTwzMLVq1K1I1WcMRDCGJIt7aZtFgO2KzwV/PUVFZUAEkDltb2NsJex2AUocF2rmqmYQBbsrKkCw0mSp5AAEET3XDDIeDGbzNT6tCAxShhqIJ06jEkASY674bcHyiUqWseWEjUBAlirLDHmwn078+eFfFOO3OjcsWLGJJJk3HLYAbADBBJ7kRJKrFVcvPlAciNQvMXJm9jIj+OF2e4hXrllLO2ti/loDpLdQg3IGx5Yll8nUrOJV4YAyFJkEwDbYG98a/K0RSMZalUpMV9Tl9RiZ8ttMapjpMbAXkF4aQFiQEvqbnHsWZwzUckR6jbpfb5YqnCr2bD2QvpPi7LPUyOXFNCxDISANhoYT9SMBeDOCPRqHMVwKaqpjURz/KPQRjMDxJmgoXz30gQBbb6YDzfEalS1So7CZgsSJ6xtiheJlfOZpKwpmkXANPmnpIz3ESR8DPN/zEAE/MKPrjSeJuK5I1PKrpVY0rejYEgEj4hJ2G3LHz7I5+pRfXSco0RIxCrWLEsxlmJJJ5k3JwL4CudHfUBJhrRAg5X0yi1HO5KpRoBgEAVQ+4I9Sczbl9cZTwJ/+5T9m/YcJ+H8Vq0CTSqFCwAMReNt8QyvEKlOp5qOVqSTqtMnf64xfJBWZo3MZUpg4dtPPjK11fjH4NxSqzH0MwWp7aV9XyN/rjTcbyi08pm9Ozq79pIEx7m/zOPlOazbVHLuxZmMknnywU/H8waflGqxp6dOm23TrGCH7pavs8uNNzTkQD1haT+jjiKpVekxjzIK9yJt7kH7MDcT4HmsrWZ8vr0mdLU9wD+SRv8Au2xlNeG1LxRm1ECu8f6ob7WBOAHCIKrU01QVTUpEdrcO2Wo8QVKh4YnnatetNRaJ/Kt/z1xf4d1/1U/lavM9ejSYM6uR674xHEON16wirVZl302AnrAgYnw/xBmKK6KVUqlzEKbnfcHBvEqR0NT3IZIm67p3I3iKZ80287zzTF21sSLczfGj/o9cjK5gjcFiPkmMnmvEuZqIyPWJVhBEKJHSwxRkeMVqKMlOoVV/iAi8iOY6dMAOAMqtXTVatE03WgzOJhbfwbxg5xKtDMkOdMyQASpsduYMQe/bGUoZA0atVX+Om2ifr6vmNvfC3I556Lh6TFWAIkRz33xfV4u7F3clqjkSxjYCBYc+XyxDUXPpQ3dS1GiqAVBRMB0Y2gznwiUdmK4G5jEeG8VpjV5iB4/uweZJgz22PyOE+YzJcy0SBAgAW9gBirHLQ0gpm4mSo6f2FSa39UyemwRuY4jWqEsXZQeSekR0teOxxRrO3XnidITePf5/z/NsdgCSdh/MY46t10OXlq1I03ljuCIohVBLtpAEydh0mevIc8U1s6KvrVneQAxqMWbUN5J5dBtHzwuzlRqrCewHIAbD5fbi4ZQU1OljJ3IkfZ099+22KQwMtHFKCIwq80rsYUYjTyQW5MnmeXsO37ccTPEEa7KT6tKgmPaQDh/SppUUeWUKD4SwKk3nSYmT9Dy5YrTbAycLASkfEq1SnlWUIFVzp1wJcEkEHmBY7ch3wF4Y4A2aYk6hRSNbKLknZF5Fz9gv0Bb+IaoqUWQAlrEXsIMkAfUYT5HxVXo06dKk5p01ktoADMWOpjO8xC2iwx1UHhw2hOHSML7HUrUsvQ9dJEJ/IBMkdCd2PInYcu/z3jGeLBnbRTQXhQFBnrESALR9+HdWqKylwwYG+4v3LcgBj5p4rzheoKasCi3kbE7fQcvc4+g4CMpondCUq/mNUY7SIHvb9gwdQoR2PTHeCZAqPVIDWMc52HsNzGK+J2Mg3LGTO564gyoCSsDKOqUWdxVqLUbLsSdSCRYatLdIJg+1t8azhfF8maZbLsQ4RUKkQBPp5GLnTzmxtg3w1rSjl/KpoqlFaVWWI+IuZJ1tAmQBckRsMR8TeUYLAFQ6sZSnqsdOknQGNS5BNokC8k4F1xhUHaKr4nUpAGGeI+HYG+s2vPxOpmdsZrMZ5irkM4A9JkkcvSBP5bFlS3IHlirN0WzBWmgZilU2W8KQGDX2WS17ASuLhlan4MEoVUJ/v6hmIE+Wqr1AIjVcyw2kYoRKdwVfhsOKlIVKAVV1Es6KS5+ICW+FgAL7gCZsBjYZ5AKDKxVatUHy1bSbklpIYRAlrgwWHMzjGcOzdaiutkV1JIB0zJJEwIBNzqYxt3OAuJceqVjDIRUU3PO3pAjoPhA78ySSC0Eob7q/OZipTVqFZgtX4WW8aTEswO8gkxF5BjBmSypNOmpZwqgaBDKeR1ESYBUgja3vODeG0SwC1AgiyatkXcL7iTtY2ABxdmqas5AQrpgyTMzN4m0EHnee+OZ5DRIUHdk4Wd41nSxNCmrMbFoB5CYjcKJmTvY2gY03hHwhRA86vUR5VSoCgqJnVOvmNhI+nL2R4gKas6gVar/i6Y0hT6QbmLaNRVj/ANIBm+LchxwUqdQ0WDEVg1/SKiaVLKk+pCWDGQoBEg8hi4dIVQeaK8QcLhdYqMAulQZ1hfihASwNxBE33kXBI+Ryz1W8papXVMSAS7qQx6BGAUkSSbc8N+I8VpVcmy0nTWmlCPSTJMAQtwBBvJB6m+M34c4yKS1QU1Myhhpm7KTqAHUqxI/6T1GFc2cysRIlC55dNRwdw7D6EjBfCuK+SGHlUakmZqKWI7C4tgTPEea8CBraBtAkwPpikYIML2IYHsAcFof7UH/LZX9Wf/bFdfxIxiKGWHtS9jzPb7TiHhzgwzBqFi2imupggljuYUdbYF4mcv6fIFUb6hUK9oiPnhpdCgKVAvLA3ITAeJj/AJbK/qz/AO2JDxQf8tlf1Z/9sF8L4Vkq1Oo488eSmp50XsT6fod4wopZajVzNOnS8wU3KqdcapO+1sbtIMbpyXCw43/soz+05/y2V/VH/wBscHiU/wCWyv6r+OJ8ZyuSotVpDzzVSVF006uXePlj3COF0DlamYrmpCOFhNPOBz7nrjdqYRjT2B9hgxHWduK5/aY/5bK/qv445/aX/bZX9V/HAOZSg9VFoeZoYgHzNMyTFo5RGNM/hjKnMNlVestULIY6SpsG9+fbnjC4o1BpqcXM4T3DzSb+0n+2yv6r+OO/2k/2uV/Vfxwkq0yrFTupIPuDBwz4Dwbzy7M/l0qY1O5vA3t3jABcTCtUoaZjb3DHir/7Sf7XK/qv445/aL/a5X9V/HFXERktB8k1/MBEFwukib7XFsSzHCVXJU8wCdb1ShHKBq+30jGlyUUtPAlkSYz/AKrP7R/7XK/qv444PEf+1yv6r+OB/DPDVzGYSk5IVpkjewJwbwXgtKoc0arOEoAn0RJALdbbDGBcUKrNLTJBbtB48TA4qn+0X+1yv6r+OON4hH+Vyv6v+OBM+uXLIMuakGzeZp3kARpw249wzJ5ZmpFq5qhQR8GmSJE8462xpdzWNPTghthk8M/VBnxH/tcr+q/jgLJ5CV1NIWPmeX89cAYtq5hm+Ik3n+fb9+IVb3CGmFV+mc1ttA2zud/JE5jNLTXoBG32T37nHmpM4WVKgmLD5X5D7d+WKM0+impkglWA5X9/ePrhlwd2UCuBulhYAmBDR0t2PyGOWnp2nLp33K8ZqadtR1xkycnjlD08nY7JHJrGQCYjebf8Y5xJy9GmwFkJBgWhoMg84I+04YNnS7M4UClBEnfVv1JE25YpTOs2mmTKgFFFovdiTA531QPYYozTiccVNrLlnK9OfngngVJtbKDAKkx3AJ+sSMMs7lVjUoJDQRpEgAiZ6iL4My3DSAp2g3t1j6x0wjKRDrXbJfdwcpO9IsDE7xEdp6+31wBW4KhLliQQ0DTHqvpnnzn6d8O86Kg2ouViI0NEX7d5wgqZt7qiAkCIjb/jFf02GGBY2N+EJdWig5VTLEgSRsOduv3d8W0uFSykt2E9P5nBXCuE0vizFQayYFMHUZ6nTJJJ5D9+HjMqQFBB/KYsF6ALvNiOQnn0xQ96VyX5+r5ZWF1LsNrnaALyOR67dcLcxkKjks8Am5F/TJNiOu319sN+LtUKoIVmRPSp0gAk7wIMhQLHYza9gsrmKwXS5YajLd+m1vlggwICa6E8ocf8vhmXqKTqp6aRjupUX6RT25W+S/LcOzGvSwWGHmhjqiCIB9LEaR6zzH7o+HaIzNKpQYAQQzEMICiQGJQBZBY7RtcWOHPBaKUVXykUkjWO08iZBV9JQ6LkkjkcYuIENB/hV7l7gWcFMMwpxqiSBE6PSNtiB2IsBETIYrEQyaVU/i7qCYnUFhgQRPblhtpAZAQxQ2GkaiY/JB2ta0SJ54UcVqnWailVAMDY6u4gbG5tyvzxEMq7zGVMtepJxbS4WEiDpiPSBI25QGMT1BOKc5SJOmjoLsPUFUgqBe87HuOluwWV1Ekm8xYCDf362wwzWfNmAdGYaCJs3VrdxEmLx0nF2PiRuUWuhd0aEYVS6BFWA1PTqDS2tW1eoEneLQd8R4ZxcMWR2UgwAC0EaQdr3sT9OW2FfEmqkTUPoAAGtp+UnmL7WAGFmTosjEA6w4gaQSWG8rblEW+3fGsbJdzWIBytlks7RCjUQSpimaRYLMqDIgnQygzGJ1010a7/AIMSfWDUCiZZhpCiA1jAkRubbYzdCs90pl20oXNvh21kgiRYASN7dcE8KzEXFS4WRTBPrYAMAykkMDzAjthrQQitTT4MlHL0kYMtSo9PWCSSrRLGyyjbcyNMbxjOtlaYq1qegkhXhWOkkoC86oEEgfDa/ba/L5atRrUagYlEYebJLqCbkXN5UQBqJ9Nr494gziHOGtlzcw6xIIYWAIbbVYwR+V0w/RUCHzTy7EbEk4rxZnI1vp21GPabD6YrBwq9mz4Qm/h38JFQnKzrC3Ai46EGxw68ZMDQoNVVEzZJ1qkfDBuReL6YnqcY+cew12IUnULqoqTt0z58vBajwo8ZbPf9n9zYV+HD/wDKof8AcX9uFeO407JxQ+PPxfSFvfFgzhNf0J5G+qEnSIO+/L3xzwkav4BW8gA1PNEAwR+TO9tpxg5xINg35lSGi/S93I3B25c85T3iYrjNUjmVVXJSy6QNIbovzw88WeIalHNVFpLSVtKjzdMvdQd5i3tjDTj2Beq/g2uc0vgwIiMLs41ng2tTejmMq7hGqj0E7Ext9QpjnfGSx7AaYKvXoiqy2Y+oTfiXh3MUFZ6iAIpA1BgQZMCOZ+mHtPh1SvwuitJdRFZmIsLfjBz7kYxhOOA4wICm+hUeGy4SDO3TlP8AK1Hg7KvS4glOoNLANIkGJWeXY4L8MZg0xxBxEqrMJEgmXi3MTjGBsdnBD4S1NJ7ybjuANuRnnxTHNcUevVpl9I0kAaVCiJnljReOuOVErVKK6NBRQSUBa63vuN/ljFY8TgXGFR2kYXtdGADiFzHsex7CLpTY06b0EW5eYNxpAJm8Xjb02PsL4hmmdFZA0xy5EdByFp2jbblizIJUqAUqYa4J3hTFztc7jpHXDas4Ut5wUxJUDSSJMEzJ2MDr9BE+08wdl4TVG6u8Hmfms7wqu4UssNqKz9Lgx0EFW533wQ+UFQo1KVUj1zG4PL/qufrgOppENTUUyPiVSdJuZZb2Xb08jHbDDKhWIQSqhfSBHK0X/bz7Yeq5zG9n/FN4LRITDLpSQCagHYeo/Z94wTT45SWAlJqhNheJPTnjIZp6gYiNI7iT92NR4A4fJqVqhLafSogbm5b6QPmcclM1HHEfNcmVpMrXzLCy06C7wo1N9TafkcENweg8GsNbc9bXM8jECPljmdzhpozQWgSYOEtHOrWbVqvPwnf+Pyx23AG0mT1RuhJf7N0qfmVAAILEbCxJhRO1rc/lhPRqEK40rq1D1bnmLH2AxvlVTIN55EWxn+PcEMCploVgDNI/A/7w3eY9sTqUyctROQs5Qo6rfMfvH7/lg2pQVaZZzCiJPK5jAD8TCgF6ZQ7WMxHYwRhZ4n4x5xSlT1eWo1GbS0cx0HL3xKlSM5SNpmcrR+BXnK+S401DVamylYJspUuCJNzEnqRzOGfER5QZFGoqmylhqOq885OidUxLFiLRjH+CuIMdS1HEUyrAu4WN7SbkSNhtPfGqzPH6CVGY6nOkFWEgSCbevTKwVAgc2x3Ongu108FN68U6bldBp6gtxPqgbgfk7gxFo2OE2dzSllLJqVRGqdrSSQLCO4O4EYVZ/PVlZ9LEgCNKjYL6ZI7RuJFt8V+GVZqlRiYpgqCWNtRViAe0SfkN8IaZQIV/Csw1QsS5T83Upk2u3pETtAERpPeWZoAU0qa1IdCWUg2kyCLAbcrWgbnFeYRRVbdpv1YsbWiLmROoWE354o/C5IpwGF5SCSdMGALGx1AHoOtsB26VwnClVzCvR9KGQ0VGeGWxGkiIjcAyT8wcE6q+XNNQ7Ao/min5ZUKrS976SPURCx8XKLBZag1atNUAay9RlELaFSmBsBJk8vtxRnUemdVKkxogypcgrMR7GIa0dCRjAcEAITCpxbznGqmGLExp9BgkEyAdtrEhf24GqaEdgrKFnS4Q1FLqSTPqgGBFgALC5xPP5WmqIKDs+qAVDBkLExBdSoFvrA5XDDi9VzQICgsxFKoUp2AjSRr2E7FQFtyFxgg8CjKW8LoaqlqLn0mwAIblqaWAIiZg8sH+IqVQOtXQ6VART1JpGwkAaSbRsIFvbAeUzbSfKH4z1EiB6dpaLAHSJJB6RsRi/i5atRAq1HCqQBz0g3ZiJEm4jr13gxJlGYQ9UGTO83xHHWF8cO2FXtGfCE7XwrmSobQoBEiXUW+ZwpoUS7BVEsxgDqTjZ+L1yx8jz/N1+QseWEIiTvq5zOAfAGRLVmqxPlKSAbS5EATihaJgLhp6p4omo/wxH+pJxThVXLsFqrpJEi4MjbcYMynhfM1EV0RSrCR6129saPxBkK1XIK9YfjqDEkghpQm+x5Sp/wDE4Xf0cj/5NT/sv+1ca0TCP4p5oF4Ilu/EFIuJ8JqZcqKoUFhIhg21uW2LG4LWFD8IKfirXkczExvE8++BeF5Q1Xp013cgfx+mPqQybtVqUGUDKNQFJYZbEflRMzc/orjNZKpqdU6ha2QTueGJ4dfovlmWoM7qiiWYgAdziWcyrUnam4hlMETN8MOC0Gp52kjD1JWCkdwYOO+L2/8Am5j/ALn7hhIxK6hWJrWDa2fVKMM+H+H8xWTzKaArMSWUXHucLMaqpH9Tr/8A0f8AtjNEramo5gaGcSAkPEeFVqBArUyk7EwQfYi3ywRw7w/Xrp5lNRpnTJZVuPfDpazPwd/NJOmqopE7xK2HaNfykYvyFKi3C0Wu7Ihrn1KJv6t+2+GtErmdq6gp9brcCfILK8S4XVoNoqoVJEjYgjqCMFcP8O16qBwqqhsGqMEB9p3w08eswrUqTf3dOmAjTJZTEsT1kR8u+J/0iAipRUf3QojQOW5n7NP2YBaBKZmpqPFMYBdJnu6c/ks/xThdXLtpqppJuOYI7EYLyfhfM1UV0RdL3WXUE+wJw143UJ4XlC/x+YQpO+gBh9I0fZgvMrR/A8g1aq1PSCy6ULE/CTcbRa/fBsEpXaurY2N5IwJ2nYeCxmbyr0nKVFKsNwf5+3FGG/iriwzOYaqo0rAVQd4HM9zhPiZ3X0KRc5gLxBTrLowpIabfjGMBQBIUD1NJNt+W8dsU0sxUDrTUsx1DUFJfTzJIWYsT8ycCHiioAjCxXcDa1z3MfLqMLsrks1UGmnXKUWYksGZZO2kwLmPzjz9sIHAGSYXhdV/zvzxPzTDNlcxmKoX00wwFNefTXP527QTPLtidN3RHBY6l9BVoI5rI53H7O2AkpeW5pLqPq06mgdgPcmb9zhlxN186jA1EgrufURbVYx8Qb6EnfFTnIWGyKy2aGhSJpkLBqxbSCdImYViwABLcvq48L8SYNUFQEKxEf6SFAj2iB8sIKmfRoBXShY6lSY1WUPAA9IBG/UkzfHqdXyadWlr0X1KwE6wLCABF1gmI3wHy1uAkeMLZ8Rz9JVKtUEsYAFz1sB9Z7YyprgNdJ3IIgH58p9owFwWoaup2BkekT87x1iOZ3OGp4dUJ+E9uv03xyVyboHBQcBsrR4iSjp1vuJAcT9o9+uGDcWpldLAKYsZEdecHCjPeE3rXKlWiA0i3eL/aMUcaoFG0VByuRcX5dfsw7S4N5IQOCB8VZafxiiVmCRt1BPQ/wwr4Nwtams9BYdb4upZN3AVSWbbSqzqHS5H15Yu4Uxo12p6HWBfUbxyiwETzvOHovuEFEbLJcLzgo1XZlBgGJmxUhht2BGGf9Y+cCqn1AEoTF7XUW+KJjeTHPHOKK1HiDuiupUhwG3EwGvz/AC/VzicLs0dVYsg0HVrJURpi5IHLt8sde66lZm1epXXTYuylI/1QQbbC/wBk42a5JfKVGJm8hAR2JjqGBYdrWBMU+HKNGpUGYi4XQqR8J9RLDkSbKB9eWNvU8Nhq9SmX9TJSYkWAf8cT9LE9dd98I50IE5WSzOioAf7t10I2kSBFojpZRIiQw3kkkZTJVA0UEXzdvxkWB5xBNo1QOq77YYZDg2nN1KanUysF9QLLqioA0C0qPKMfbiRyDUGBVmbSfW9wGB0guO4Yljytz2wpyJG6ChxGrQrjQ6N5lEEujSGBA+MkEhxcnWJkNYC0YBswtV4CP5S6iF1M1iZFjsPhG+4mTjecOyiVM1Vc6gAGRmWF1IAFdSCRJYkNeSIMciKOI5ZRRV6Hl0qYOmlpQtUJBCqargEkadTRcyVnEG1Q1ISkXFckagp5imtXLFdCpqQQVEtr1BpMHTGoHVIEnfFmbrCnragzBXI169FzewA1Hck9RPzx3i/EqlICgxDsryH9VlgQIaYO3WNMDfF/DeG187l58xFIb0j4SZtJKgnSAdzubdxUZytEpFl84t1WVZjfoI/OgEkfXDqk9FYogmrmKjKJXUySSpgQfVY3kdeYgwzXDxQpL+E5dDdilRGZjYfCzGNzECxu22AsjVYq2YNCmihgVeNIkEtCm91IBsOVyLYJcRsP74ojor80sO43hiJ9jE4rxPMhwQ1RdDVFFQA2MMTBjlsbYq1YwK9pSe1zAQUdxTilSuUNSPQgQQIsJN+9zj1PiTig1AQKbMHa1yRsCelgY7YB1DHgw64MlEMZAEYCY8L4vUoCoKemKi6WDCQRtt1ufrj3COKVMu5enGoqUuJsY+22F+odR9ceDDqMaSm92wzI336o7hXEXy9QVKcagCBqExNp98VZbMslQVFPrVgwPeZk4H1jqMeLjqMaU9rJJ5pjX4vUbMfhB0+ZqDWWBIgC3ywdmOP18zqTyqTPUtKUpc+xuZ74z5qDri7J596Ta6T6XgiR0NiMYOKlUo07ZDQSBj+Fx0IJBBBFiDyw1yPiCrSpeSFpMmrVDpqv88JFqG5ZgSTJOJCoOowJjZUDRVYPejPLqmXE+MVa+kVG9K/CqgKo9gOffHG4pUOXGXt5YfWLXm/Ppc4XeYOuO+YOoxpKoKdMAAAQMphxHi9SulJKkEUl0qQIMW3PPYYMoeJqwprSdadVF+EVU1aekG324Q+YOox3zB1xrikNGkW2kCEfxTilTMMDUadIhVAAVR0AG2PZvidSpSpUmjTSBCQIN4mTz2GF5cdRj3mDqMCSnspiIAxt0XcexHzB1xKihYwoLE7AYCJqNGSVFaf4zS4uQHW3xLA2I2Mg4Y16OYoOGRpVvTHwGY+C3QXkyDF8BcRGpKbBiHRT5cX29XWADaT7Y7mKgqCnVq1CoTUCum6nfZRJ5mf+cIAHukdy8NXIfVc4bEn5riq3mepfUhNu/SOd/rPfHeHA60kGIq0xJNzEmCNhykd8RpNAUBSTubmSR6lE935DpijM5jS6FSYpnSoO3MTbq0m9zvi4gZQGF7jtgoBYX1qTYwb3AtzvGD8rk/OUGoSqgqRvdSNRC3iJK9rbHC/PZYFk1EqAAGWpMxJMBtrzAmLYc06D1PLsE1A+WATpAtpBgEbRuRv3wlR7iOwlc7EhaLwxkVYHywadIMZMks55wxuANrQLQMbHL00WFCwOw+04W5XLaFRRsFH8fri+tn0prqqNpnlzPYDfGpNt33UBkoviOdSihbnyHMnkMfO6tM1nM92Yn+eeKa3i8ZqsUKlBpqNTB/NUhZPdjJ9hGK8hXLPAYAT1j6jnhakufB2WfjBWspZGlllBS7sBLbyevtEi1sYTxdxHza6jUw8qQSkg6mglZHIASe57Y0nGeKH0gkarAn81eZ94FvrjA1M0NRbYgXZWMSbWU87co2OHaQXEjYJqbZMqPHc05VAw9Y9KgXIHJfqTbvhPSqOjtSqgoSwDWki8bc/r88O+Bfj86smNN9Q/JuADP7+2OVsuwzNYvTWonwqzGCLgh1g7jmNokXxSbQruIC1XDPWCmWURTRQARJaG0gty1esdrYeZHjreZ5iEyYTytRF4YkhjMIPT1IAIE2GMdwM1KVQV0QMgYglhIHIj3AYNyttOHNfOO7LnKaLDuUCjkQAAbc3hj8lxykmLiojaU+ylApmA5/H2arCR6mddLaQ1iBAAEloXtcvifE/SWamKlLQZWmxN+atKrYflC8QQbzgHMZyANUSxUWgEbFiO59V7/ZOM7m8kGBY5lxrb4WuBuCxIkwOt8Z0wiSVXT4yiJVUBg1SQCDspjVPuB/O2NPwFiyNTaF8oKsbdWk7X/eO2Pm+YbQ0atRUwSQeVrze1hjYZfjFFRVZXcipdlHpMzZS0D5gDYE8sTDSSHSp9V7j1Ci1TQmXUMB6nLMT2EGw3M8++C+A1NM6fLJCySi3A6a7AtaIJJ9sKqGaFRHGlVAEiT77sYG8fbgLKatehgzaZaUIgQRG1iCbCeROOm9MOa17+XQRk1l6TkkgjzFSZkN0Xtfe0Yz2dyHnOr0mWpQRtQoXpryLBSRpEn2E4KTjVKi4WnRLMVlmqnWABeAu+oC24kgXHKnNcdrVmISKaSI1BSwAn8qB29ow0krTGyScdrh86SihR6QBEX0zfvqJXntivi+mjUYCHGob25KT8PfBXEOIUxSFNWWo+qSwGwHQxHQW64R5twV+f3D92FcMhUBMI3hz0ajSCaZRWbSTqDaRrheptsffsTKMFRIuek/ztjMUKRDCJmQQBuTyHbrPTGmy6mDJHpAAtPKTffeB8sFzU4lczTgkAi15/nliiukFZuNydgBtf3nHZlvUefLEap1SAV7lpjmeU8/rhi63PBFzoWr47mS9KmqpLyqUTA+OoCrERMgLJmxOrYxj1DhBoZd1WmiVdJDVAoJC7QSxESLnpBJ5YTrxPSKdUAA0ZKBTALaSonVOyyOZjvGM9xPjWZzbkliwF4BIppNiYkxf8ok8h0wrSHDGyQdrZVVckAullXUGaYbUCbX7TgY5Regw8zXDhSpiKoq6jq1LEchaCZHcwewwAyY6AMKo2QYya9B9MOOB0YpsAQvr5AHkNu/tgSkt8FZKpAaIHqBvzIiB9b4SrTvbEwleJCgKxLEhXdQQWhdULEajAMCSPqMLvFVdSyBVE6ZLAXPb6RvfGt4dnloCoIQsSGEkXMrKFtoncctPcgQ45l6VVz55BcaQFEt6iBIBsLE3M7A7xGOa1geHDgpdkGV88DhrbnpjSZDg5KFxS1IQAHDbEBTF4mxxOrxBVijpQFZhWZtAMkXCWDERE7SO8MspmajeX+JosRYqWWqrGxVtJIUeq1w14xW5x4R4ppceClk8hT8sr+KWAHpkT8QJBmPczv25YIo8MpKrCmh16oJABMAFio3HpAK9JBvgZpd3qAkuzD1MNO9gwYemPhNo2FhgjgfDqlEEvSAHqaWYAcrggnqbjAMgIyQEXUAraWR2hVGo1BDW2AAJmwHTlgrMZ1iqaBAcaReI29J5b/YT3x7JVwo/FxJJMxJj8kQLG8e5wP5aFGakwamxDhGtpnkxvHqmCDO+JEAyeaWQV1M6iI3qAQHSReTp5em5kXja5OFOepmlmKhXUVJLHUAbG+sdQJ7HfbEeKekeYiqYswuYnebgsIi69OWDuJhi6tIKuGGmQSwUEsCv5oKkRcm04qxoGyLUGV03Y/DBWCTBaQPeLn5YBGVPlyRF7c7239xf+bmZGuyegqumS6+ZEAT8PqtPSep64nnpqvMBCBqKwFv8ADFtrCfmcZzowiXITiNMmmyqQQosftIAIkddh9uDPD3Ex5EMGJEwO9zHsT93THKVAEkCZIIMmQex59f53HyDlKlUIkp/eBW5kRIMA2uTHQziLTTqtsjqpNtcIWsoeIno0ApQiEAAnUAZEAt3Go6eVhOM3Sz75jN6ixsvqk2EauR2A3IjkMA1+OVDZkKiDBLahI6bE2n6Y9lMyqKhI1VKwZzFvTNzfvYE8gbXxRrXHKLWyEZSyaapDBTUVdKWBCAmO4DWN9yDGGBrU6DoiqGciSL2HIk9z+zC7iXEAKVRl9YUDSdMAEkQCRuSATuYAwDwPjL163lkXYRKncLcTI5dffE3Nc7tJXtJ7SOz3qD1C2kwQqzAJO56yBq+uFGU0sZqSKaks0i5Y2Aj7Y5DDXMVhoqK6iSrbGOXWPkME+G8jTahqZKdjc1RqBmykA2EwYsevPFKINuU7Nsr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0" name="Picture 2" descr="https://s-media-cache-ak0.pinimg.com/736x/f8/e3/2f/f8e32f582ee3aa5cbf75253feb15f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960440" cy="36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</TotalTime>
  <Words>457</Words>
  <Application>Microsoft Office PowerPoint</Application>
  <PresentationFormat>On-screen Show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Literary Devices</vt:lpstr>
      <vt:lpstr>Mood</vt:lpstr>
      <vt:lpstr>Tone</vt:lpstr>
      <vt:lpstr>Atmosphere</vt:lpstr>
      <vt:lpstr>Setting</vt:lpstr>
      <vt:lpstr>Conflict</vt:lpstr>
      <vt:lpstr>Forshadowing</vt:lpstr>
      <vt:lpstr>Irony</vt:lpstr>
      <vt:lpstr>Verbal Irony</vt:lpstr>
      <vt:lpstr>Dramatic Irony</vt:lpstr>
      <vt:lpstr>Situational Irony</vt:lpstr>
      <vt:lpstr>Suspense</vt:lpstr>
      <vt:lpstr>Symbol</vt:lpstr>
      <vt:lpstr>Topic</vt:lpstr>
      <vt:lpstr>Theme</vt:lpstr>
      <vt:lpstr>Moral</vt:lpstr>
      <vt:lpstr>Character</vt:lpstr>
      <vt:lpstr>Character Traits</vt:lpstr>
      <vt:lpstr>Protagonist</vt:lpstr>
      <vt:lpstr>Antagonist</vt:lpstr>
      <vt:lpstr>Point of View</vt:lpstr>
      <vt:lpstr>Point of View</vt:lpstr>
      <vt:lpstr>Point of View</vt:lpstr>
      <vt:lpstr>Point of View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Devices</dc:title>
  <dc:creator>WRDSB</dc:creator>
  <cp:lastModifiedBy>WRDSB</cp:lastModifiedBy>
  <cp:revision>8</cp:revision>
  <dcterms:created xsi:type="dcterms:W3CDTF">2015-09-11T13:08:22Z</dcterms:created>
  <dcterms:modified xsi:type="dcterms:W3CDTF">2015-09-11T15:10:02Z</dcterms:modified>
</cp:coreProperties>
</file>