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7" r:id="rId10"/>
    <p:sldId id="268" r:id="rId11"/>
    <p:sldId id="269" r:id="rId12"/>
    <p:sldId id="263" r:id="rId13"/>
    <p:sldId id="262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rbignell.weebly.com/uploads/5/5/7/8/5578009/news_article_structur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media.zuza.com/c/2/c280191f-c259-4a5c-8cae-1d88408d04b0/METRO-sleep___Gallery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News Article	</a:t>
            </a:r>
            <a:endParaRPr lang="en-CA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Structure by Importance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4763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udanarhiv.org/skratmobil/wp-content/uploads/2015/08/journal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6573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Journalistic Style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075240" cy="4873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Rely </a:t>
            </a:r>
            <a:r>
              <a:rPr lang="en-US" sz="3600" dirty="0"/>
              <a:t>on your </a:t>
            </a:r>
            <a:r>
              <a:rPr lang="en-US" sz="3600" b="1" dirty="0"/>
              <a:t>witnesses and </a:t>
            </a:r>
          </a:p>
          <a:p>
            <a:pPr marL="0" indent="0">
              <a:buNone/>
            </a:pPr>
            <a:r>
              <a:rPr lang="en-US" sz="3600" b="1" dirty="0"/>
              <a:t>  experts</a:t>
            </a:r>
            <a:r>
              <a:rPr lang="en-US" sz="3600" dirty="0"/>
              <a:t> for their opinions</a:t>
            </a:r>
            <a:endParaRPr lang="en-CA" sz="3600" dirty="0"/>
          </a:p>
          <a:p>
            <a:r>
              <a:rPr lang="en-US" sz="3600" dirty="0" smtClean="0"/>
              <a:t>Integrate your proof</a:t>
            </a:r>
          </a:p>
          <a:p>
            <a:pPr lvl="1"/>
            <a:r>
              <a:rPr lang="en-US" sz="3300" dirty="0" smtClean="0"/>
              <a:t>Make up </a:t>
            </a:r>
            <a:r>
              <a:rPr lang="en-US" sz="3300" b="1" dirty="0" smtClean="0"/>
              <a:t>quotations or facts</a:t>
            </a:r>
            <a:r>
              <a:rPr lang="en-US" sz="3300" dirty="0" smtClean="0"/>
              <a:t> for supporting details</a:t>
            </a:r>
          </a:p>
          <a:p>
            <a:pPr lvl="1"/>
            <a:r>
              <a:rPr lang="en-US" sz="3300" dirty="0" smtClean="0"/>
              <a:t>Be sure to </a:t>
            </a:r>
            <a:r>
              <a:rPr lang="en-US" sz="3300" b="1" dirty="0" smtClean="0"/>
              <a:t>set up your proof 	 </a:t>
            </a:r>
            <a:r>
              <a:rPr lang="en-US" sz="3300" dirty="0" smtClean="0"/>
              <a:t>by stating who is speaking and 	      why they’re qualified</a:t>
            </a:r>
            <a:endParaRPr lang="en-CA" sz="33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5220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Layout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075240" cy="4873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possible, make your newspaper look like a newspaper</a:t>
            </a:r>
          </a:p>
          <a:p>
            <a:r>
              <a:rPr lang="en-US" sz="3600" dirty="0" smtClean="0"/>
              <a:t>View Mr. </a:t>
            </a:r>
            <a:r>
              <a:rPr lang="en-US" sz="3600" dirty="0" err="1" smtClean="0"/>
              <a:t>Bignell’s</a:t>
            </a:r>
            <a:r>
              <a:rPr lang="en-US" sz="3600" dirty="0" smtClean="0"/>
              <a:t> website (the </a:t>
            </a:r>
            <a:r>
              <a:rPr lang="en-CA" sz="3600" dirty="0">
                <a:hlinkClick r:id="rId2"/>
              </a:rPr>
              <a:t>News Article </a:t>
            </a:r>
            <a:r>
              <a:rPr lang="en-CA" sz="3600" dirty="0" smtClean="0">
                <a:hlinkClick r:id="rId2"/>
              </a:rPr>
              <a:t>Layout</a:t>
            </a:r>
            <a:r>
              <a:rPr lang="en-CA" sz="3600" dirty="0" smtClean="0"/>
              <a:t>) for more information</a:t>
            </a:r>
            <a:endParaRPr lang="en-CA" sz="3600" dirty="0"/>
          </a:p>
          <a:p>
            <a:endParaRPr lang="en-CA" sz="3300" dirty="0"/>
          </a:p>
          <a:p>
            <a:endParaRPr lang="en-CA" dirty="0"/>
          </a:p>
        </p:txBody>
      </p:sp>
      <p:pic>
        <p:nvPicPr>
          <p:cNvPr id="3074" name="Picture 2" descr="http://careeredge.on.ca/wp-content/uploads/2014/06/newspap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6"/>
            <a:ext cx="3299130" cy="273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64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Picture Practice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Infer what you think the article would be about based on the contents of the picture.</a:t>
            </a:r>
          </a:p>
          <a:p>
            <a:r>
              <a:rPr lang="en-US" sz="2800" dirty="0" smtClean="0"/>
              <a:t>Quickly outline your thoughts in point form</a:t>
            </a:r>
          </a:p>
          <a:p>
            <a:r>
              <a:rPr lang="en-US" sz="2800" dirty="0" smtClean="0"/>
              <a:t>Organize</a:t>
            </a:r>
            <a:r>
              <a:rPr lang="en-US" sz="2800" dirty="0"/>
              <a:t> this information by importance</a:t>
            </a:r>
            <a:endParaRPr lang="en-US" sz="2800" dirty="0" smtClean="0"/>
          </a:p>
          <a:p>
            <a:pPr lvl="1"/>
            <a:r>
              <a:rPr lang="en-US" sz="2400" dirty="0"/>
              <a:t>Important ideas go at the top</a:t>
            </a:r>
          </a:p>
          <a:p>
            <a:pPr lvl="1"/>
            <a:r>
              <a:rPr lang="en-US" sz="2400" dirty="0"/>
              <a:t>Details and quotations follow in the latter paragraphs</a:t>
            </a:r>
          </a:p>
          <a:p>
            <a:r>
              <a:rPr lang="en-US" sz="2800" dirty="0" smtClean="0"/>
              <a:t>Write the article</a:t>
            </a:r>
          </a:p>
          <a:p>
            <a:endParaRPr lang="en-US" sz="800" dirty="0" smtClean="0"/>
          </a:p>
          <a:p>
            <a:r>
              <a:rPr lang="en-US" sz="2800" dirty="0" smtClean="0"/>
              <a:t>You will have to do this on the OSSLT.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4895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Practice</a:t>
            </a:r>
            <a:endParaRPr lang="en-CA" sz="6000" dirty="0"/>
          </a:p>
        </p:txBody>
      </p:sp>
      <p:pic>
        <p:nvPicPr>
          <p:cNvPr id="4098" name="Picture 2" descr="A case of the sleepies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10" y="1412776"/>
            <a:ext cx="7349951" cy="489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062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Evaluation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5922083"/>
              </p:ext>
            </p:extLst>
          </p:nvPr>
        </p:nvGraphicFramePr>
        <p:xfrm>
          <a:off x="145505" y="1700808"/>
          <a:ext cx="8615670" cy="3004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292"/>
                <a:gridCol w="357482"/>
                <a:gridCol w="1643044"/>
                <a:gridCol w="1643904"/>
                <a:gridCol w="1643044"/>
                <a:gridCol w="1643904"/>
              </a:tblGrid>
              <a:tr h="233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</a:rPr>
                        <a:t>Criteria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R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Level 1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Level 2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Level 3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Level 4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</a:tr>
              <a:tr h="198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</a:rPr>
                        <a:t>Knowledge &amp;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>
                          <a:effectLst/>
                        </a:rPr>
                        <a:t>Understanding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Poor summary of events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Fair summary of events</a:t>
                      </a: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Good summary of key events</a:t>
                      </a: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Excellent </a:t>
                      </a:r>
                      <a:r>
                        <a:rPr lang="en-CA" sz="1100" dirty="0" smtClean="0">
                          <a:effectLst/>
                        </a:rPr>
                        <a:t>summary of key events</a:t>
                      </a:r>
                    </a:p>
                  </a:txBody>
                  <a:tcPr marL="92808" marR="92808" marT="0" marB="0"/>
                </a:tc>
              </a:tr>
              <a:tr h="2893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 dirty="0" smtClean="0">
                          <a:effectLst/>
                        </a:rPr>
                        <a:t>Inquiry</a:t>
                      </a:r>
                      <a:endParaRPr lang="en-CA" sz="1400" dirty="0">
                        <a:effectLst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Little use of proof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Fair use of proof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Good use of proof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Excellent use of proof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</a:tr>
              <a:tr h="876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Format &amp; Organization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Does not reflect newspaper </a:t>
                      </a:r>
                      <a:r>
                        <a:rPr lang="en-CA" sz="1100" dirty="0" smtClean="0">
                          <a:effectLst/>
                        </a:rPr>
                        <a:t>layout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</a:rPr>
                        <a:t>Improper </a:t>
                      </a:r>
                      <a:r>
                        <a:rPr lang="en-CA" sz="1100" dirty="0">
                          <a:effectLst/>
                        </a:rPr>
                        <a:t>organization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Fair newspaper </a:t>
                      </a:r>
                      <a:r>
                        <a:rPr lang="en-CA" sz="1100" dirty="0" smtClean="0">
                          <a:effectLst/>
                        </a:rPr>
                        <a:t>layout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Fair Organization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Good newspaper </a:t>
                      </a:r>
                      <a:r>
                        <a:rPr lang="en-CA" sz="1100" dirty="0" smtClean="0">
                          <a:effectLst/>
                        </a:rPr>
                        <a:t>layout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Good Organization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Outstanding </a:t>
                      </a:r>
                      <a:r>
                        <a:rPr lang="en-CA" sz="1100" smtClean="0">
                          <a:effectLst/>
                        </a:rPr>
                        <a:t>layout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Perfect Organization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</a:tr>
              <a:tr h="9737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Spelling, Grammar, Punctuation</a:t>
                      </a:r>
                      <a:endParaRPr lang="en-CA" sz="14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300">
                          <a:effectLst/>
                        </a:rPr>
                        <a:t>&amp; Voice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C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7+ apparent errors </a:t>
                      </a:r>
                      <a:endParaRPr lang="en-CA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Informal voice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4-6 apparent errors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Fair use of style 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1-3 apparent </a:t>
                      </a:r>
                      <a:r>
                        <a:rPr lang="en-CA" sz="1100" dirty="0" smtClean="0">
                          <a:effectLst/>
                        </a:rPr>
                        <a:t>errors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Good journalistic style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No apparent errors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CA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Excellent journalistic style</a:t>
                      </a:r>
                      <a:endParaRPr lang="en-C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808" marR="928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8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 News Article?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Where do you see them?</a:t>
            </a:r>
          </a:p>
          <a:p>
            <a:r>
              <a:rPr lang="en-US" sz="3200" dirty="0" smtClean="0"/>
              <a:t>What information does it contain?</a:t>
            </a:r>
          </a:p>
          <a:p>
            <a:r>
              <a:rPr lang="en-US" sz="3200" dirty="0" smtClean="0"/>
              <a:t>How are they structured?</a:t>
            </a:r>
            <a:endParaRPr lang="en-CA" sz="3200" dirty="0"/>
          </a:p>
        </p:txBody>
      </p:sp>
      <p:pic>
        <p:nvPicPr>
          <p:cNvPr id="1026" name="Picture 2" descr="http://www.businessreviewcanada.ca/public/uploads/large/large_article_im1013_Ne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4558902" cy="250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24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 Find One!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15 minutes to find &amp; read a news article from a </a:t>
            </a:r>
            <a:r>
              <a:rPr lang="en-US" dirty="0"/>
              <a:t>C</a:t>
            </a:r>
            <a:r>
              <a:rPr lang="en-US" dirty="0" smtClean="0"/>
              <a:t>anadian news source that interests you. </a:t>
            </a:r>
          </a:p>
          <a:p>
            <a:r>
              <a:rPr lang="en-US" dirty="0" smtClean="0"/>
              <a:t>Stop texting and use that phone for classwork! </a:t>
            </a:r>
            <a:endParaRPr lang="en-CA" dirty="0"/>
          </a:p>
        </p:txBody>
      </p:sp>
      <p:pic>
        <p:nvPicPr>
          <p:cNvPr id="2050" name="Picture 2" descr="https://pbs.twimg.com/profile_images/468743413148307456/pPQ4QTw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eta.images.theglobeandmail.com/media/www/images/flag/gam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1"/>
            <a:ext cx="1944215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3.mzstatic.com/us/r30/Purple3/v4/86/36/42/863642d3-eda4-6fba-f64e-235bb149974b/icon175x17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19" y="3717031"/>
            <a:ext cx="1944215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bs.twimg.com/profile_images/633698755/npfav_400x4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33" y="3717031"/>
            <a:ext cx="1944217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Important Terms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Headline</a:t>
            </a:r>
            <a:r>
              <a:rPr lang="en-CA" dirty="0" smtClean="0"/>
              <a:t> - </a:t>
            </a:r>
            <a:r>
              <a:rPr lang="en-CA" b="1" u="sng" dirty="0" smtClean="0"/>
              <a:t>The </a:t>
            </a:r>
            <a:r>
              <a:rPr lang="en-CA" b="1" u="sng" dirty="0"/>
              <a:t>title of an article</a:t>
            </a:r>
            <a:r>
              <a:rPr lang="en-CA" dirty="0"/>
              <a:t>. It should be brief and convey information about the article. </a:t>
            </a:r>
          </a:p>
          <a:p>
            <a:endParaRPr lang="en-CA" dirty="0"/>
          </a:p>
          <a:p>
            <a:r>
              <a:rPr lang="en-CA" b="1" dirty="0" smtClean="0"/>
              <a:t>5Ws</a:t>
            </a:r>
            <a:r>
              <a:rPr lang="en-CA" dirty="0" smtClean="0"/>
              <a:t> - </a:t>
            </a:r>
            <a:r>
              <a:rPr lang="en-CA" b="1" u="sng" dirty="0" smtClean="0"/>
              <a:t>Who</a:t>
            </a:r>
            <a:r>
              <a:rPr lang="en-CA" b="1" u="sng" dirty="0"/>
              <a:t>? What? Where? When? Why? (&amp; How?)</a:t>
            </a:r>
            <a:endParaRPr lang="en-CA" dirty="0"/>
          </a:p>
          <a:p>
            <a:endParaRPr lang="en-CA" dirty="0"/>
          </a:p>
          <a:p>
            <a:r>
              <a:rPr lang="en-CA" b="1" dirty="0" smtClean="0"/>
              <a:t>Lead</a:t>
            </a:r>
            <a:r>
              <a:rPr lang="en-CA" dirty="0" smtClean="0"/>
              <a:t> - The </a:t>
            </a:r>
            <a:r>
              <a:rPr lang="en-CA" b="1" u="sng" dirty="0"/>
              <a:t>first paragraph</a:t>
            </a:r>
            <a:r>
              <a:rPr lang="en-CA" dirty="0"/>
              <a:t> of a newspaper article which contains the important information, the 5Ws. </a:t>
            </a:r>
          </a:p>
          <a:p>
            <a:pPr marL="0" indent="0">
              <a:buNone/>
            </a:pPr>
            <a:r>
              <a:rPr lang="en-CA" dirty="0"/>
              <a:t>			</a:t>
            </a:r>
          </a:p>
          <a:p>
            <a:r>
              <a:rPr lang="en-CA" b="1" dirty="0" smtClean="0"/>
              <a:t>Byline</a:t>
            </a:r>
            <a:r>
              <a:rPr lang="en-CA" dirty="0" smtClean="0"/>
              <a:t> - The </a:t>
            </a:r>
            <a:r>
              <a:rPr lang="en-CA" b="1" u="sng" dirty="0"/>
              <a:t>name of the author</a:t>
            </a:r>
            <a:r>
              <a:rPr lang="en-CA" dirty="0"/>
              <a:t> located near the top of an article.</a:t>
            </a:r>
          </a:p>
          <a:p>
            <a:endParaRPr lang="en-CA" dirty="0"/>
          </a:p>
          <a:p>
            <a:r>
              <a:rPr lang="en-CA" b="1" dirty="0" smtClean="0"/>
              <a:t>Caption</a:t>
            </a:r>
            <a:r>
              <a:rPr lang="en-CA" dirty="0" smtClean="0"/>
              <a:t> - An </a:t>
            </a:r>
            <a:r>
              <a:rPr lang="en-CA" b="1" u="sng" dirty="0"/>
              <a:t>explanation of a picture</a:t>
            </a:r>
            <a:r>
              <a:rPr lang="en-CA" b="1" dirty="0"/>
              <a:t>,</a:t>
            </a:r>
            <a:r>
              <a:rPr lang="en-CA" dirty="0"/>
              <a:t> usually placed below the picture. </a:t>
            </a:r>
          </a:p>
        </p:txBody>
      </p:sp>
    </p:spTree>
    <p:extLst>
      <p:ext uri="{BB962C8B-B14F-4D97-AF65-F5344CB8AC3E}">
        <p14:creationId xmlns:p14="http://schemas.microsoft.com/office/powerpoint/2010/main" val="345939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Important Terms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Paragraphs</a:t>
            </a:r>
            <a:r>
              <a:rPr lang="en-CA" dirty="0" smtClean="0"/>
              <a:t> - Paragraphs </a:t>
            </a:r>
            <a:r>
              <a:rPr lang="en-CA" dirty="0"/>
              <a:t>in a news article should be </a:t>
            </a:r>
            <a:r>
              <a:rPr lang="en-CA" b="1" u="sng" dirty="0"/>
              <a:t>brief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b="1" dirty="0" smtClean="0"/>
              <a:t>Quotations</a:t>
            </a:r>
            <a:r>
              <a:rPr lang="en-CA" dirty="0" smtClean="0"/>
              <a:t> - Reporters </a:t>
            </a:r>
            <a:r>
              <a:rPr lang="en-CA" dirty="0"/>
              <a:t>interview </a:t>
            </a:r>
            <a:r>
              <a:rPr lang="en-CA" b="1" u="sng" dirty="0"/>
              <a:t>witnesses and experts</a:t>
            </a:r>
            <a:r>
              <a:rPr lang="en-CA" dirty="0"/>
              <a:t> and add quotations in their exact words. Since there may not be room to write everything said, a reporter may state someone’s thoughts and refer to them. </a:t>
            </a:r>
          </a:p>
          <a:p>
            <a:endParaRPr lang="en-CA" dirty="0"/>
          </a:p>
          <a:p>
            <a:r>
              <a:rPr lang="en-CA" b="1" dirty="0" smtClean="0"/>
              <a:t>Facts</a:t>
            </a:r>
            <a:r>
              <a:rPr lang="en-CA" dirty="0" smtClean="0"/>
              <a:t> - Every </a:t>
            </a:r>
            <a:r>
              <a:rPr lang="en-CA" dirty="0"/>
              <a:t>news article includes </a:t>
            </a:r>
            <a:r>
              <a:rPr lang="en-CA" b="1" u="sng" dirty="0"/>
              <a:t>simple, true</a:t>
            </a:r>
            <a:r>
              <a:rPr lang="en-CA" b="1" dirty="0"/>
              <a:t> </a:t>
            </a:r>
            <a:r>
              <a:rPr lang="en-CA" dirty="0"/>
              <a:t>statement about what happened.</a:t>
            </a:r>
          </a:p>
          <a:p>
            <a:endParaRPr lang="en-CA" dirty="0"/>
          </a:p>
          <a:p>
            <a:r>
              <a:rPr lang="en-CA" b="1" dirty="0"/>
              <a:t>Vivid Language </a:t>
            </a:r>
            <a:r>
              <a:rPr lang="en-CA" b="1" dirty="0" smtClean="0"/>
              <a:t>and </a:t>
            </a:r>
            <a:r>
              <a:rPr lang="en-CA" b="1" dirty="0"/>
              <a:t>Imagery-  </a:t>
            </a:r>
            <a:r>
              <a:rPr lang="en-CA" dirty="0" smtClean="0"/>
              <a:t>Journalists </a:t>
            </a:r>
            <a:r>
              <a:rPr lang="en-CA" dirty="0"/>
              <a:t>use </a:t>
            </a:r>
            <a:r>
              <a:rPr lang="en-CA" b="1" u="sng" dirty="0"/>
              <a:t>interesting</a:t>
            </a:r>
            <a:r>
              <a:rPr lang="en-CA" b="1" dirty="0"/>
              <a:t> </a:t>
            </a:r>
            <a:r>
              <a:rPr lang="en-CA" dirty="0"/>
              <a:t>words to create interest and make you feel as if you saw the event yourself.</a:t>
            </a:r>
          </a:p>
        </p:txBody>
      </p:sp>
    </p:spTree>
    <p:extLst>
      <p:ext uri="{BB962C8B-B14F-4D97-AF65-F5344CB8AC3E}">
        <p14:creationId xmlns:p14="http://schemas.microsoft.com/office/powerpoint/2010/main" val="85987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Can you find them?	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examples of the news article terms in the article that you found. </a:t>
            </a:r>
            <a:endParaRPr lang="en-CA" sz="3200" dirty="0"/>
          </a:p>
        </p:txBody>
      </p:sp>
      <p:pic>
        <p:nvPicPr>
          <p:cNvPr id="2050" name="Picture 2" descr="https://pbs.twimg.com/profile_images/468743413148307456/pPQ4QTw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eta.images.theglobeandmail.com/media/www/images/flag/gam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1"/>
            <a:ext cx="1944215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a3.mzstatic.com/us/r30/Purple3/v4/86/36/42/863642d3-eda4-6fba-f64e-235bb149974b/icon175x17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19" y="3717031"/>
            <a:ext cx="1944215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bs.twimg.com/profile_images/633698755/npfav_400x4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34" y="375624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pt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3491880" cy="328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Structure:</a:t>
            </a:r>
            <a:br>
              <a:rPr lang="en-US" sz="4800" dirty="0" smtClean="0"/>
            </a:br>
            <a:r>
              <a:rPr lang="en-US" sz="4800" dirty="0"/>
              <a:t>T</a:t>
            </a:r>
            <a:r>
              <a:rPr lang="en-US" sz="4800" dirty="0" smtClean="0"/>
              <a:t>he Inverted Pyramid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840" y="1556792"/>
            <a:ext cx="5410944" cy="4873752"/>
          </a:xfrm>
        </p:spPr>
        <p:txBody>
          <a:bodyPr>
            <a:normAutofit/>
          </a:bodyPr>
          <a:lstStyle/>
          <a:p>
            <a:r>
              <a:rPr lang="en-CA" b="1" u="sng" dirty="0"/>
              <a:t>The lead</a:t>
            </a:r>
            <a:r>
              <a:rPr lang="en-CA" dirty="0"/>
              <a:t> – the most important information (containing the 5w’s)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Summarize the </a:t>
            </a:r>
            <a:r>
              <a:rPr lang="en-CA" b="1" u="sng" dirty="0"/>
              <a:t>major events</a:t>
            </a:r>
            <a:r>
              <a:rPr lang="en-CA" dirty="0"/>
              <a:t> leading up to the article’s events</a:t>
            </a:r>
          </a:p>
          <a:p>
            <a:endParaRPr lang="en-CA" dirty="0"/>
          </a:p>
          <a:p>
            <a:r>
              <a:rPr lang="en-CA" dirty="0"/>
              <a:t>Include </a:t>
            </a:r>
            <a:r>
              <a:rPr lang="en-CA" b="1" u="sng" dirty="0"/>
              <a:t>quotations and facts</a:t>
            </a:r>
            <a:r>
              <a:rPr lang="en-CA" dirty="0"/>
              <a:t> from witnesses and experts</a:t>
            </a:r>
          </a:p>
          <a:p>
            <a:endParaRPr lang="en-CA" dirty="0"/>
          </a:p>
          <a:p>
            <a:r>
              <a:rPr lang="en-CA" dirty="0"/>
              <a:t>Conclude with the </a:t>
            </a:r>
            <a:r>
              <a:rPr lang="en-CA" b="1" u="sng" dirty="0"/>
              <a:t>least important</a:t>
            </a:r>
            <a:r>
              <a:rPr lang="en-CA" dirty="0"/>
              <a:t> information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7055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Structure:</a:t>
            </a:r>
            <a:br>
              <a:rPr lang="en-US" sz="4800" dirty="0" smtClean="0"/>
            </a:br>
            <a:r>
              <a:rPr lang="en-US" sz="4800" dirty="0"/>
              <a:t>T</a:t>
            </a:r>
            <a:r>
              <a:rPr lang="en-US" sz="4800" dirty="0" smtClean="0"/>
              <a:t>he Inverted Pyramid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075240" cy="4873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Order things by </a:t>
            </a:r>
            <a:r>
              <a:rPr lang="en-US" sz="3600" b="1" dirty="0" smtClean="0"/>
              <a:t>IMPORTANCE</a:t>
            </a:r>
            <a:r>
              <a:rPr lang="en-US" sz="3600" dirty="0" smtClean="0"/>
              <a:t>, </a:t>
            </a: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en-US" sz="3600" dirty="0" smtClean="0"/>
              <a:t>NOT CHONOLOGY)!</a:t>
            </a:r>
            <a:endParaRPr lang="en-CA" sz="3600" dirty="0"/>
          </a:p>
          <a:p>
            <a:endParaRPr lang="en-CA" dirty="0"/>
          </a:p>
        </p:txBody>
      </p:sp>
      <p:pic>
        <p:nvPicPr>
          <p:cNvPr id="5122" name="Picture 2" descr="http://mslemard.wikispaces.com/file/view/priority.jpeg/192860512/189x215/priorit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84984"/>
            <a:ext cx="2376264" cy="270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65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Journalistic Style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075240" cy="4873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Your writing style must be </a:t>
            </a:r>
            <a:r>
              <a:rPr lang="en-US" sz="3600" b="1" dirty="0" smtClean="0"/>
              <a:t>informational</a:t>
            </a:r>
          </a:p>
          <a:p>
            <a:pPr lvl="1"/>
            <a:r>
              <a:rPr lang="en-US" sz="3300" dirty="0" smtClean="0"/>
              <a:t>You are presenting facts, not bias</a:t>
            </a:r>
          </a:p>
          <a:p>
            <a:r>
              <a:rPr lang="en-US" sz="3600" b="1" dirty="0"/>
              <a:t>Summarize</a:t>
            </a:r>
            <a:r>
              <a:rPr lang="en-US" sz="3600" dirty="0"/>
              <a:t> events clearly.</a:t>
            </a:r>
          </a:p>
          <a:p>
            <a:pPr lvl="1"/>
            <a:r>
              <a:rPr lang="en-US" sz="3300" dirty="0"/>
              <a:t>Explain the 5Ws in a clear way without confusion</a:t>
            </a:r>
          </a:p>
          <a:p>
            <a:pPr lvl="1"/>
            <a:endParaRPr lang="en-US" sz="3300" dirty="0" smtClean="0"/>
          </a:p>
          <a:p>
            <a:endParaRPr lang="en-CA" dirty="0"/>
          </a:p>
        </p:txBody>
      </p:sp>
      <p:pic>
        <p:nvPicPr>
          <p:cNvPr id="2050" name="Picture 2" descr="http://kudanarhiv.org/skratmobil/wp-content/uploads/2015/08/journal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6573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06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499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News Article </vt:lpstr>
      <vt:lpstr>What is a News Article?</vt:lpstr>
      <vt:lpstr>Go Find One!</vt:lpstr>
      <vt:lpstr>Important Terms</vt:lpstr>
      <vt:lpstr>Important Terms</vt:lpstr>
      <vt:lpstr>Can you find them? </vt:lpstr>
      <vt:lpstr>Structure: The Inverted Pyramid</vt:lpstr>
      <vt:lpstr>Structure: The Inverted Pyramid</vt:lpstr>
      <vt:lpstr>Journalistic Style</vt:lpstr>
      <vt:lpstr>Journalistic Style</vt:lpstr>
      <vt:lpstr>Layout</vt:lpstr>
      <vt:lpstr>Picture Practice</vt:lpstr>
      <vt:lpstr>Practice</vt:lpstr>
      <vt:lpstr>Evaluation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 Article</dc:title>
  <dc:creator>WRDSB</dc:creator>
  <cp:lastModifiedBy>WRDSB</cp:lastModifiedBy>
  <cp:revision>7</cp:revision>
  <dcterms:created xsi:type="dcterms:W3CDTF">2015-10-27T11:46:03Z</dcterms:created>
  <dcterms:modified xsi:type="dcterms:W3CDTF">2015-10-27T13:08:38Z</dcterms:modified>
</cp:coreProperties>
</file>