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5" r:id="rId17"/>
    <p:sldId id="276" r:id="rId18"/>
    <p:sldId id="280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3DAA-C485-7D48-B258-17B25B3E397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0BAF-A715-8D42-8366-513D89DA0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3DAA-C485-7D48-B258-17B25B3E397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0BAF-A715-8D42-8366-513D89DA0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3DAA-C485-7D48-B258-17B25B3E397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0BAF-A715-8D42-8366-513D89DA0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3DAA-C485-7D48-B258-17B25B3E397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0BAF-A715-8D42-8366-513D89DA0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3DAA-C485-7D48-B258-17B25B3E397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0BAF-A715-8D42-8366-513D89DA0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3DAA-C485-7D48-B258-17B25B3E397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0BAF-A715-8D42-8366-513D89DA0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3DAA-C485-7D48-B258-17B25B3E397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0BAF-A715-8D42-8366-513D89DA0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3DAA-C485-7D48-B258-17B25B3E397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0BAF-A715-8D42-8366-513D89DA0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3DAA-C485-7D48-B258-17B25B3E397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0BAF-A715-8D42-8366-513D89DA0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3DAA-C485-7D48-B258-17B25B3E397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0BAF-A715-8D42-8366-513D89DA0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3DAA-C485-7D48-B258-17B25B3E397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0BAF-A715-8D42-8366-513D89DA0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03DAA-C485-7D48-B258-17B25B3E397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70BAF-A715-8D42-8366-513D89DA0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2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2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2.pd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2.pd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2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2.pdf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2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2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df"/><Relationship Id="rId7" Type="http://schemas.openxmlformats.org/officeDocument/2006/relationships/image" Target="../media/image9.pd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7.pd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Plot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es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727957" y="5718768"/>
            <a:ext cx="2059965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493551" y="3426383"/>
            <a:ext cx="2586757" cy="199801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716191" y="3201755"/>
            <a:ext cx="1285633" cy="11461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32081" y="4417645"/>
            <a:ext cx="226131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958" y="5718768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Exposition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958" y="955973"/>
            <a:ext cx="746543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500" dirty="0" smtClean="0"/>
              <a:t>Beginning of the plot where the reader discovers the story’s SETTING and CHARACTERS</a:t>
            </a:r>
            <a:endParaRPr lang="en-US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165" y="2416430"/>
            <a:ext cx="262213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CHARACTERS</a:t>
            </a:r>
          </a:p>
          <a:p>
            <a:pPr algn="ctr"/>
            <a:r>
              <a:rPr lang="en-US" sz="2500" dirty="0" smtClean="0"/>
              <a:t>and</a:t>
            </a:r>
          </a:p>
          <a:p>
            <a:pPr algn="ctr"/>
            <a:r>
              <a:rPr lang="en-US" sz="2500" dirty="0" smtClean="0"/>
              <a:t>SETTING</a:t>
            </a:r>
            <a:endParaRPr lang="en-US" sz="2500" dirty="0"/>
          </a:p>
        </p:txBody>
      </p:sp>
      <p:pic>
        <p:nvPicPr>
          <p:cNvPr id="15" name="Picture 14" descr="j0241617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27958" y="4987514"/>
            <a:ext cx="650846" cy="732842"/>
          </a:xfrm>
          <a:prstGeom prst="rect">
            <a:avLst/>
          </a:prstGeom>
        </p:spPr>
      </p:pic>
      <p:sp>
        <p:nvSpPr>
          <p:cNvPr id="14" name="Title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 or Exposition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7191E-6 -8.38351E-7 L 0.1671 -8.38351E-7 " pathEditMode="relative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es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30338" y="178128"/>
            <a:ext cx="4662027" cy="6970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INCIDENT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27957" y="5718768"/>
            <a:ext cx="2059965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493551" y="3426383"/>
            <a:ext cx="2586757" cy="199801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716191" y="3201755"/>
            <a:ext cx="1285633" cy="11461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32081" y="4417645"/>
            <a:ext cx="226131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958" y="5718768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Exposition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958" y="955973"/>
            <a:ext cx="746543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500" dirty="0" smtClean="0"/>
              <a:t>The point the PLOT where the </a:t>
            </a:r>
          </a:p>
          <a:p>
            <a:pPr algn="ctr"/>
            <a:r>
              <a:rPr lang="en-US" sz="2500" dirty="0" smtClean="0"/>
              <a:t>character or characters face a PROBLEM</a:t>
            </a:r>
            <a:endParaRPr lang="en-US" sz="2500" dirty="0"/>
          </a:p>
        </p:txBody>
      </p:sp>
      <p:pic>
        <p:nvPicPr>
          <p:cNvPr id="22" name="Picture 21" descr="TR0030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43" y="5709027"/>
            <a:ext cx="904259" cy="973589"/>
          </a:xfrm>
          <a:prstGeom prst="rect">
            <a:avLst/>
          </a:prstGeom>
        </p:spPr>
      </p:pic>
      <p:pic>
        <p:nvPicPr>
          <p:cNvPr id="26" name="Picture 25" descr="j0241617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18812008">
            <a:off x="2245661" y="4865631"/>
            <a:ext cx="650846" cy="73284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2787924" y="5720356"/>
            <a:ext cx="762740" cy="47546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62960" y="5957296"/>
            <a:ext cx="2050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TRIGGER INCIDENT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715E-7 -6.72534E-6 L 0.05518 -0.08315 " pathEditMode="relative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es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30338" y="178128"/>
            <a:ext cx="4662027" cy="6970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Rising Action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27957" y="5718768"/>
            <a:ext cx="2059965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493551" y="3426383"/>
            <a:ext cx="2586757" cy="199801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716191" y="3201755"/>
            <a:ext cx="1285633" cy="11461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32081" y="4417645"/>
            <a:ext cx="226131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958" y="5718768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Exposition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958" y="955973"/>
            <a:ext cx="746543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500" dirty="0" smtClean="0"/>
              <a:t>The central part of a story during which various problems arise, leading up to the climax.</a:t>
            </a:r>
            <a:endParaRPr lang="en-US" sz="25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787924" y="5720356"/>
            <a:ext cx="762740" cy="47546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TR0030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43" y="5709027"/>
            <a:ext cx="904259" cy="973589"/>
          </a:xfrm>
          <a:prstGeom prst="rect">
            <a:avLst/>
          </a:prstGeom>
        </p:spPr>
      </p:pic>
      <p:pic>
        <p:nvPicPr>
          <p:cNvPr id="26" name="Picture 25" descr="j0241617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18812008">
            <a:off x="2735451" y="4377325"/>
            <a:ext cx="650846" cy="7328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8530432">
            <a:off x="3100623" y="4175301"/>
            <a:ext cx="18431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Rising </a:t>
            </a:r>
            <a:r>
              <a:rPr lang="en-US" sz="2500" dirty="0" smtClean="0"/>
              <a:t>Action</a:t>
            </a:r>
            <a:endParaRPr lang="en-US" sz="2500" dirty="0"/>
          </a:p>
        </p:txBody>
      </p:sp>
      <p:pic>
        <p:nvPicPr>
          <p:cNvPr id="24" name="Picture 23" descr="AA04968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77831">
            <a:off x="3249649" y="4157163"/>
            <a:ext cx="499231" cy="5241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62960" y="5957296"/>
            <a:ext cx="2050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TRIGGER INCIDENT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18519E-6 L 0.07014 -0.11505 " pathEditMode="relative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18519E-6 L 0.07013 -0.11388 " pathEditMode="relative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4922166-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4" y="83163"/>
            <a:ext cx="8713170" cy="650448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30338" y="178128"/>
            <a:ext cx="4662027" cy="6970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Rising Action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27957" y="5718768"/>
            <a:ext cx="2059965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493551" y="3426383"/>
            <a:ext cx="2586757" cy="199801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716191" y="3201755"/>
            <a:ext cx="1285633" cy="11461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32081" y="4417645"/>
            <a:ext cx="226131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958" y="5718768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Exposition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958" y="955973"/>
            <a:ext cx="746543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500" dirty="0" smtClean="0"/>
              <a:t>The central part of a story during which various problems arise, leading up to the climax.</a:t>
            </a:r>
            <a:endParaRPr lang="en-US" sz="2500" dirty="0"/>
          </a:p>
        </p:txBody>
      </p:sp>
      <p:pic>
        <p:nvPicPr>
          <p:cNvPr id="22" name="Picture 21" descr="TR0030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43" y="5709027"/>
            <a:ext cx="904259" cy="973589"/>
          </a:xfrm>
          <a:prstGeom prst="rect">
            <a:avLst/>
          </a:prstGeom>
        </p:spPr>
      </p:pic>
      <p:pic>
        <p:nvPicPr>
          <p:cNvPr id="26" name="Picture 25" descr="j0241617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18812008">
            <a:off x="3342813" y="3564508"/>
            <a:ext cx="650846" cy="7328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8530432">
            <a:off x="3100623" y="4367661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Rising </a:t>
            </a:r>
            <a:r>
              <a:rPr lang="en-US" sz="2500" dirty="0" smtClean="0">
                <a:solidFill>
                  <a:srgbClr val="FFFFFF"/>
                </a:solidFill>
              </a:rPr>
              <a:t>Action</a:t>
            </a:r>
            <a:endParaRPr lang="en-US" sz="2500" dirty="0">
              <a:solidFill>
                <a:srgbClr val="FFFFFF"/>
              </a:solidFill>
            </a:endParaRPr>
          </a:p>
        </p:txBody>
      </p:sp>
      <p:pic>
        <p:nvPicPr>
          <p:cNvPr id="24" name="Picture 23" descr="AA04968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77831">
            <a:off x="3908410" y="3434613"/>
            <a:ext cx="499231" cy="52413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2787924" y="5720356"/>
            <a:ext cx="762740" cy="47546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62960" y="5957296"/>
            <a:ext cx="2050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TRIGGER INCIDENT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1691 L 0.08797 -0.138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7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4922166-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4" y="83163"/>
            <a:ext cx="8713170" cy="650448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30338" y="178128"/>
            <a:ext cx="4662027" cy="6970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Climax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27957" y="5718768"/>
            <a:ext cx="2059965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493551" y="3426383"/>
            <a:ext cx="2586757" cy="199801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716191" y="3201755"/>
            <a:ext cx="1285633" cy="11461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32081" y="4417645"/>
            <a:ext cx="226131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958" y="5718768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Exposition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958" y="955973"/>
            <a:ext cx="746543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500" dirty="0" smtClean="0"/>
              <a:t>The high point of the story, where a culmination of events create the peak of the </a:t>
            </a:r>
            <a:r>
              <a:rPr lang="en-US" sz="2500" dirty="0" smtClean="0"/>
              <a:t>CONFLICT and SUSPENSE</a:t>
            </a:r>
            <a:r>
              <a:rPr lang="en-US" sz="2500" dirty="0" smtClean="0"/>
              <a:t>. </a:t>
            </a:r>
            <a:endParaRPr lang="en-US" sz="2500" dirty="0"/>
          </a:p>
        </p:txBody>
      </p:sp>
      <p:pic>
        <p:nvPicPr>
          <p:cNvPr id="22" name="Picture 21" descr="TR0030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43" y="5709027"/>
            <a:ext cx="904259" cy="973589"/>
          </a:xfrm>
          <a:prstGeom prst="rect">
            <a:avLst/>
          </a:prstGeom>
        </p:spPr>
      </p:pic>
      <p:pic>
        <p:nvPicPr>
          <p:cNvPr id="26" name="Picture 25" descr="j0241617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18812008">
            <a:off x="3970727" y="2765591"/>
            <a:ext cx="650846" cy="7328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8530432">
            <a:off x="3100623" y="4367661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Rising </a:t>
            </a:r>
            <a:r>
              <a:rPr lang="en-US" sz="2500" dirty="0" smtClean="0">
                <a:solidFill>
                  <a:srgbClr val="FFFFFF"/>
                </a:solidFill>
              </a:rPr>
              <a:t>Action</a:t>
            </a:r>
            <a:endParaRPr lang="en-US" sz="2500" dirty="0">
              <a:solidFill>
                <a:srgbClr val="FFFFFF"/>
              </a:solidFill>
            </a:endParaRPr>
          </a:p>
        </p:txBody>
      </p:sp>
      <p:pic>
        <p:nvPicPr>
          <p:cNvPr id="24" name="Picture 23" descr="AA04968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77831">
            <a:off x="3908410" y="3434613"/>
            <a:ext cx="499231" cy="524139"/>
          </a:xfrm>
          <a:prstGeom prst="rect">
            <a:avLst/>
          </a:prstGeom>
        </p:spPr>
      </p:pic>
      <p:pic>
        <p:nvPicPr>
          <p:cNvPr id="16" name="Picture 15" descr="j0304961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 rot="21279322" flipH="1">
            <a:off x="4244434" y="1887796"/>
            <a:ext cx="2821705" cy="111522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079430" y="2166652"/>
            <a:ext cx="11384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Climax</a:t>
            </a:r>
            <a:endParaRPr lang="en-US" sz="25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217832" y="2632453"/>
            <a:ext cx="940193" cy="2497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787924" y="5720356"/>
            <a:ext cx="762740" cy="47546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62960" y="5957296"/>
            <a:ext cx="2050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TRIGGER INCIDENT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6922E-7 4.7661E-6 L 0.0439 -0.0982 " pathEditMode="relative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9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8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4922166-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4" y="83163"/>
            <a:ext cx="8713170" cy="650448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30338" y="178128"/>
            <a:ext cx="4662027" cy="6970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Falling Action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27957" y="5718768"/>
            <a:ext cx="2059965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493551" y="3426383"/>
            <a:ext cx="2586757" cy="199801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716191" y="3201755"/>
            <a:ext cx="1285633" cy="11461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32081" y="4417645"/>
            <a:ext cx="226131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958" y="5718768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Exposition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958" y="955973"/>
            <a:ext cx="774704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500" dirty="0" smtClean="0"/>
              <a:t>This part of the story shows the result of the climax, and its effects on the characters, setting and proceeding events</a:t>
            </a:r>
            <a:endParaRPr lang="en-US" sz="2500" dirty="0"/>
          </a:p>
        </p:txBody>
      </p:sp>
      <p:pic>
        <p:nvPicPr>
          <p:cNvPr id="22" name="Picture 21" descr="TR0030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43" y="5709027"/>
            <a:ext cx="904259" cy="9735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8530432">
            <a:off x="3100623" y="4367661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Rising </a:t>
            </a:r>
            <a:r>
              <a:rPr lang="en-US" sz="2500" dirty="0" smtClean="0">
                <a:solidFill>
                  <a:srgbClr val="FFFFFF"/>
                </a:solidFill>
              </a:rPr>
              <a:t>Action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9430" y="2166652"/>
            <a:ext cx="11384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Climax</a:t>
            </a:r>
            <a:endParaRPr lang="en-US" sz="25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217832" y="2632453"/>
            <a:ext cx="940193" cy="2497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928489">
            <a:off x="4400671" y="3888102"/>
            <a:ext cx="1690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Falling Action</a:t>
            </a:r>
            <a:endParaRPr lang="en-US" sz="2000" dirty="0"/>
          </a:p>
        </p:txBody>
      </p:sp>
      <p:pic>
        <p:nvPicPr>
          <p:cNvPr id="31" name="Picture 30" descr="AA04968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087">
            <a:off x="4808945" y="2866885"/>
            <a:ext cx="499231" cy="524139"/>
          </a:xfrm>
          <a:prstGeom prst="rect">
            <a:avLst/>
          </a:prstGeom>
        </p:spPr>
      </p:pic>
      <p:pic>
        <p:nvPicPr>
          <p:cNvPr id="32" name="Picture 31" descr="j0241617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rot="1598161">
            <a:off x="4833016" y="2515811"/>
            <a:ext cx="650846" cy="732842"/>
          </a:xfrm>
          <a:prstGeom prst="rect">
            <a:avLst/>
          </a:prstGeom>
        </p:spPr>
      </p:pic>
      <p:pic>
        <p:nvPicPr>
          <p:cNvPr id="33" name="Picture 32" descr="TR0030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898" y="3255470"/>
            <a:ext cx="430407" cy="463407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H="1" flipV="1">
            <a:off x="2787924" y="5720356"/>
            <a:ext cx="762740" cy="47546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62960" y="5957296"/>
            <a:ext cx="2050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TRIGGER INCIDENT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7191E-6 -3.79805E-7 L 0.06524 0.10399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635E-6 2.05651E-6 L 0.08745 0.16258 " pathEditMode="relative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9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4922166-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4" y="83163"/>
            <a:ext cx="8713170" cy="650448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30338" y="178128"/>
            <a:ext cx="4662027" cy="6970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Resolution or </a:t>
            </a:r>
            <a:r>
              <a:rPr lang="en-US" dirty="0" smtClean="0"/>
              <a:t>Dénouement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27957" y="5718768"/>
            <a:ext cx="2059965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493551" y="3426383"/>
            <a:ext cx="2586757" cy="199801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716191" y="3201755"/>
            <a:ext cx="1285633" cy="11461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32081" y="4417645"/>
            <a:ext cx="226131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958" y="5718768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Exposition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958" y="955973"/>
            <a:ext cx="774704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 smtClean="0"/>
              <a:t>This part of the story consists of a series of events that follow the climax, and serves as the conclusion of the story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 rot="18530432">
            <a:off x="3100623" y="4367661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Rising </a:t>
            </a:r>
            <a:r>
              <a:rPr lang="en-US" sz="2500" dirty="0" smtClean="0">
                <a:solidFill>
                  <a:srgbClr val="FFFFFF"/>
                </a:solidFill>
              </a:rPr>
              <a:t>Action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9430" y="2166652"/>
            <a:ext cx="11384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Climax</a:t>
            </a:r>
            <a:endParaRPr lang="en-US" sz="25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217832" y="2632453"/>
            <a:ext cx="940193" cy="2497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928489">
            <a:off x="4400671" y="3888102"/>
            <a:ext cx="1690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Falling Action</a:t>
            </a:r>
            <a:endParaRPr lang="en-US" sz="2000" dirty="0"/>
          </a:p>
        </p:txBody>
      </p:sp>
      <p:pic>
        <p:nvPicPr>
          <p:cNvPr id="31" name="Picture 30" descr="AA049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689" y="3986907"/>
            <a:ext cx="499231" cy="524139"/>
          </a:xfrm>
          <a:prstGeom prst="rect">
            <a:avLst/>
          </a:prstGeom>
        </p:spPr>
      </p:pic>
      <p:pic>
        <p:nvPicPr>
          <p:cNvPr id="32" name="Picture 31" descr="j0241617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331902">
            <a:off x="5848653" y="3748540"/>
            <a:ext cx="650846" cy="732842"/>
          </a:xfrm>
          <a:prstGeom prst="rect">
            <a:avLst/>
          </a:prstGeom>
        </p:spPr>
      </p:pic>
      <p:pic>
        <p:nvPicPr>
          <p:cNvPr id="33" name="Picture 32" descr="TR00303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898" y="3255470"/>
            <a:ext cx="430407" cy="4634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02898" y="4511046"/>
            <a:ext cx="1907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Resolution or </a:t>
            </a:r>
          </a:p>
          <a:p>
            <a:pPr algn="ctr"/>
            <a:r>
              <a:rPr lang="en-US" sz="2500" dirty="0" smtClean="0"/>
              <a:t>Dénouement</a:t>
            </a:r>
          </a:p>
          <a:p>
            <a:pPr algn="ctr"/>
            <a:r>
              <a:rPr lang="en-US" sz="1600" dirty="0" smtClean="0"/>
              <a:t>(“to untie”)</a:t>
            </a:r>
            <a:endParaRPr lang="en-US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787924" y="5720356"/>
            <a:ext cx="762740" cy="47546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62960" y="5957296"/>
            <a:ext cx="2050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TRIGGER INCIDENT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des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30338" y="178128"/>
            <a:ext cx="4662027" cy="6970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Dénouement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27957" y="5718768"/>
            <a:ext cx="2059965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493551" y="3426383"/>
            <a:ext cx="2586757" cy="199801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716191" y="3201755"/>
            <a:ext cx="1285633" cy="11461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32081" y="4417645"/>
            <a:ext cx="226131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958" y="5718768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Exposition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958" y="955973"/>
            <a:ext cx="774704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 smtClean="0"/>
              <a:t>This part of the story consists of a series of events that follow the climax, and serves as the conclusion of the story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 rot="18530432">
            <a:off x="3100623" y="4367661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Rising </a:t>
            </a:r>
            <a:r>
              <a:rPr lang="en-US" sz="2500" dirty="0" smtClean="0">
                <a:solidFill>
                  <a:srgbClr val="FFFFFF"/>
                </a:solidFill>
              </a:rPr>
              <a:t>Action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9430" y="2166652"/>
            <a:ext cx="11384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Climax</a:t>
            </a:r>
            <a:endParaRPr lang="en-US" sz="25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217832" y="2632453"/>
            <a:ext cx="940193" cy="2497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928489">
            <a:off x="4400671" y="3888102"/>
            <a:ext cx="1690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Falling Action</a:t>
            </a:r>
            <a:endParaRPr lang="en-US" sz="2000" dirty="0"/>
          </a:p>
        </p:txBody>
      </p:sp>
      <p:pic>
        <p:nvPicPr>
          <p:cNvPr id="31" name="Picture 30" descr="AA049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689" y="3986907"/>
            <a:ext cx="499231" cy="524139"/>
          </a:xfrm>
          <a:prstGeom prst="rect">
            <a:avLst/>
          </a:prstGeom>
        </p:spPr>
      </p:pic>
      <p:pic>
        <p:nvPicPr>
          <p:cNvPr id="32" name="Picture 31" descr="j0241617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331902">
            <a:off x="5848653" y="3748540"/>
            <a:ext cx="650846" cy="7328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92365" y="2757343"/>
            <a:ext cx="2090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Resolution or </a:t>
            </a:r>
          </a:p>
          <a:p>
            <a:pPr algn="ctr"/>
            <a:r>
              <a:rPr lang="en-US" sz="2500" b="1" dirty="0" smtClean="0"/>
              <a:t>Dénouement</a:t>
            </a:r>
          </a:p>
          <a:p>
            <a:pPr algn="ctr"/>
            <a:r>
              <a:rPr lang="en-US" sz="1600" b="1" dirty="0" smtClean="0"/>
              <a:t>(“to untie”)</a:t>
            </a:r>
            <a:endParaRPr lang="en-US" sz="1600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787924" y="5720356"/>
            <a:ext cx="762740" cy="47546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62960" y="5957296"/>
            <a:ext cx="2050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TRIGGER INCIDENT</a:t>
            </a:r>
            <a:endParaRPr lang="en-US" sz="25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7366000" y="3865339"/>
            <a:ext cx="487680" cy="55230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4649E-6 -3.64521E-6 L 0.16849 0.00185 " pathEditMode="relative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 Line</a:t>
            </a:r>
            <a:endParaRPr lang="en-CA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27957" y="5718768"/>
            <a:ext cx="2059965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 flipH="1" flipV="1">
            <a:off x="2493551" y="3426383"/>
            <a:ext cx="2586757" cy="199801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4716191" y="3201755"/>
            <a:ext cx="1285633" cy="11461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32081" y="4417645"/>
            <a:ext cx="226131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78253" y="5877282"/>
            <a:ext cx="1522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 Introduction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2787922" y="5863828"/>
            <a:ext cx="181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 Trigger Incident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3254093" y="4240724"/>
            <a:ext cx="958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 Rising </a:t>
            </a:r>
          </a:p>
          <a:p>
            <a:r>
              <a:rPr lang="en-US" dirty="0"/>
              <a:t> </a:t>
            </a:r>
            <a:r>
              <a:rPr lang="en-US" dirty="0" smtClean="0"/>
              <a:t>  Action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229453" y="2762679"/>
            <a:ext cx="976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 Climax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5610334" y="3590162"/>
            <a:ext cx="161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 Falling Action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6251293" y="4603190"/>
            <a:ext cx="135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 Resolution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704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PLOT?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4412"/>
            <a:ext cx="8229600" cy="3495863"/>
          </a:xfrm>
        </p:spPr>
        <p:txBody>
          <a:bodyPr>
            <a:normAutofit/>
          </a:bodyPr>
          <a:lstStyle/>
          <a:p>
            <a:r>
              <a:rPr lang="en-US" sz="5500" dirty="0" smtClean="0"/>
              <a:t>Plot is the order of events in a story or any other type or narrative</a:t>
            </a:r>
            <a:endParaRPr lang="en-US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&amp; Remember This Line</a:t>
            </a:r>
            <a:endParaRPr lang="en-CA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27957" y="5718768"/>
            <a:ext cx="2059965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 flipH="1" flipV="1">
            <a:off x="2493551" y="3426383"/>
            <a:ext cx="2586757" cy="199801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4716191" y="3201755"/>
            <a:ext cx="1285633" cy="11461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32081" y="4417645"/>
            <a:ext cx="226131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78253" y="587728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2787922" y="58638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3254093" y="42407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229453" y="276267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5610334" y="359016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6251293" y="460319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478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37939" y="178128"/>
            <a:ext cx="6366541" cy="6970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or Exposition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27957" y="5718768"/>
            <a:ext cx="2059965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493551" y="3426383"/>
            <a:ext cx="2586757" cy="199801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716191" y="3201755"/>
            <a:ext cx="1285633" cy="11461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32081" y="4417645"/>
            <a:ext cx="226131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958" y="5718768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Exposition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958" y="955973"/>
            <a:ext cx="746543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500" dirty="0" smtClean="0"/>
              <a:t>Beginning of the plot where the reader discovers the story’s SETTING and CHARACTERS</a:t>
            </a:r>
            <a:endParaRPr lang="en-US" sz="2500" dirty="0"/>
          </a:p>
        </p:txBody>
      </p:sp>
      <p:pic>
        <p:nvPicPr>
          <p:cNvPr id="13" name="Picture 12" descr="AA0538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60" y="4171186"/>
            <a:ext cx="578679" cy="1611449"/>
          </a:xfrm>
          <a:prstGeom prst="rect">
            <a:avLst/>
          </a:prstGeom>
        </p:spPr>
      </p:pic>
      <p:pic>
        <p:nvPicPr>
          <p:cNvPr id="14" name="Picture 13" descr="MD0006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06637" y="4172774"/>
            <a:ext cx="669820" cy="1609861"/>
          </a:xfrm>
          <a:prstGeom prst="rect">
            <a:avLst/>
          </a:prstGeom>
        </p:spPr>
      </p:pic>
      <p:pic>
        <p:nvPicPr>
          <p:cNvPr id="15" name="Picture 14" descr="FD00267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939" y="4108907"/>
            <a:ext cx="877035" cy="16114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9165" y="2416430"/>
            <a:ext cx="2622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CHARACTERS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727957" y="5718768"/>
            <a:ext cx="2059965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493551" y="3426383"/>
            <a:ext cx="2586757" cy="199801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716191" y="3201755"/>
            <a:ext cx="1285633" cy="11461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32081" y="4417645"/>
            <a:ext cx="226131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958" y="5718768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Exposition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958" y="955973"/>
            <a:ext cx="746543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500" dirty="0" smtClean="0"/>
              <a:t>Beginning of the plot where the reader discovers the story’s SETTING and CHARACTERS</a:t>
            </a:r>
            <a:endParaRPr lang="en-US" sz="2500" dirty="0"/>
          </a:p>
        </p:txBody>
      </p:sp>
      <p:pic>
        <p:nvPicPr>
          <p:cNvPr id="16" name="Picture 15" descr="AA0274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4708" y="4794387"/>
            <a:ext cx="790311" cy="965063"/>
          </a:xfrm>
          <a:prstGeom prst="rect">
            <a:avLst/>
          </a:prstGeom>
        </p:spPr>
      </p:pic>
      <p:pic>
        <p:nvPicPr>
          <p:cNvPr id="18" name="Picture 17" descr="j0186106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85844" y="4753705"/>
            <a:ext cx="783560" cy="817628"/>
          </a:xfrm>
          <a:prstGeom prst="rect">
            <a:avLst/>
          </a:prstGeom>
        </p:spPr>
      </p:pic>
      <p:pic>
        <p:nvPicPr>
          <p:cNvPr id="20" name="Picture 19" descr="j0232451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327520" y="4902728"/>
            <a:ext cx="458324" cy="816040"/>
          </a:xfrm>
          <a:prstGeom prst="rect">
            <a:avLst/>
          </a:prstGeom>
        </p:spPr>
      </p:pic>
      <p:pic>
        <p:nvPicPr>
          <p:cNvPr id="22" name="Picture 21" descr="j0304961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394064" y="5048250"/>
            <a:ext cx="1828800" cy="711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9165" y="2416430"/>
            <a:ext cx="2622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CHARACTERS</a:t>
            </a:r>
            <a:endParaRPr lang="en-US" sz="2500" dirty="0"/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1537939" y="178128"/>
            <a:ext cx="6366541" cy="6970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or Exposition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j01785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3" y="178127"/>
            <a:ext cx="8706203" cy="619718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727957" y="5718768"/>
            <a:ext cx="2059965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493551" y="3426383"/>
            <a:ext cx="2586757" cy="199801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716191" y="3201755"/>
            <a:ext cx="1285633" cy="11461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32081" y="4417645"/>
            <a:ext cx="226131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958" y="5718768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Exposition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958" y="955973"/>
            <a:ext cx="746543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500" dirty="0" smtClean="0"/>
              <a:t>Beginning of the plot where the reader discovers the story’s SETTING and CHARACTERS</a:t>
            </a:r>
            <a:endParaRPr lang="en-US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165" y="2416430"/>
            <a:ext cx="262213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CHARACTERS</a:t>
            </a:r>
          </a:p>
          <a:p>
            <a:pPr algn="ctr"/>
            <a:r>
              <a:rPr lang="en-US" sz="2500" dirty="0" smtClean="0"/>
              <a:t>and</a:t>
            </a:r>
          </a:p>
          <a:p>
            <a:pPr algn="ctr"/>
            <a:r>
              <a:rPr lang="en-US" sz="2500" dirty="0" smtClean="0"/>
              <a:t>SETTING</a:t>
            </a:r>
            <a:endParaRPr lang="en-US" sz="2500" dirty="0"/>
          </a:p>
        </p:txBody>
      </p:sp>
      <p:pic>
        <p:nvPicPr>
          <p:cNvPr id="15" name="Picture 14" descr="j0241617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27958" y="4987514"/>
            <a:ext cx="650846" cy="732842"/>
          </a:xfrm>
          <a:prstGeom prst="rect">
            <a:avLst/>
          </a:prstGeom>
        </p:spPr>
      </p:pic>
      <p:sp>
        <p:nvSpPr>
          <p:cNvPr id="16" name="Title 9"/>
          <p:cNvSpPr txBox="1">
            <a:spLocks/>
          </p:cNvSpPr>
          <p:nvPr/>
        </p:nvSpPr>
        <p:spPr>
          <a:xfrm>
            <a:off x="1537939" y="178128"/>
            <a:ext cx="6366541" cy="69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 or Exposition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01787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0" y="178127"/>
            <a:ext cx="8720234" cy="601769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727957" y="5718768"/>
            <a:ext cx="2059965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493551" y="3426383"/>
            <a:ext cx="2586757" cy="199801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716191" y="3201755"/>
            <a:ext cx="1285633" cy="11461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32081" y="4417645"/>
            <a:ext cx="226131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958" y="5718768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Exposition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958" y="955973"/>
            <a:ext cx="746543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500" dirty="0" smtClean="0"/>
              <a:t>Beginning of the plot where the reader discovers the story’s SETTING and CHARACTERS</a:t>
            </a:r>
            <a:endParaRPr lang="en-US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165" y="2416430"/>
            <a:ext cx="262213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CHARACTERS</a:t>
            </a:r>
          </a:p>
          <a:p>
            <a:pPr algn="ctr"/>
            <a:r>
              <a:rPr lang="en-US" sz="2500" dirty="0" smtClean="0"/>
              <a:t>and</a:t>
            </a:r>
          </a:p>
          <a:p>
            <a:pPr algn="ctr"/>
            <a:r>
              <a:rPr lang="en-US" sz="2500" dirty="0" smtClean="0"/>
              <a:t>SETTING</a:t>
            </a:r>
            <a:endParaRPr lang="en-US" sz="2500" dirty="0"/>
          </a:p>
        </p:txBody>
      </p:sp>
      <p:pic>
        <p:nvPicPr>
          <p:cNvPr id="15" name="Picture 14" descr="j0241617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27958" y="4987514"/>
            <a:ext cx="650846" cy="732842"/>
          </a:xfrm>
          <a:prstGeom prst="rect">
            <a:avLst/>
          </a:prstGeom>
        </p:spPr>
      </p:pic>
      <p:sp>
        <p:nvSpPr>
          <p:cNvPr id="16" name="Title 9"/>
          <p:cNvSpPr txBox="1">
            <a:spLocks/>
          </p:cNvSpPr>
          <p:nvPr/>
        </p:nvSpPr>
        <p:spPr>
          <a:xfrm>
            <a:off x="1537939" y="178128"/>
            <a:ext cx="6366541" cy="69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 or Exposition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aldorf-nyc-str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44" y="178128"/>
            <a:ext cx="8631524" cy="646579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727957" y="5718768"/>
            <a:ext cx="2059965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493551" y="3426383"/>
            <a:ext cx="2586757" cy="199801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716191" y="3201755"/>
            <a:ext cx="1285633" cy="11461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32081" y="4417645"/>
            <a:ext cx="226131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958" y="5718768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Exposition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958" y="955973"/>
            <a:ext cx="746543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500" dirty="0" smtClean="0"/>
              <a:t>Beginning of the plot where the reader discovers the story’s SETTING and CHARACTERS</a:t>
            </a:r>
            <a:endParaRPr lang="en-US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165" y="2416430"/>
            <a:ext cx="262213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CHARACTERS</a:t>
            </a:r>
          </a:p>
          <a:p>
            <a:pPr algn="ctr"/>
            <a:r>
              <a:rPr lang="en-US" sz="2500" dirty="0" smtClean="0"/>
              <a:t>and</a:t>
            </a:r>
          </a:p>
          <a:p>
            <a:pPr algn="ctr"/>
            <a:r>
              <a:rPr lang="en-US" sz="2500" dirty="0" smtClean="0"/>
              <a:t>SETTING</a:t>
            </a:r>
            <a:endParaRPr lang="en-US" sz="2500" dirty="0"/>
          </a:p>
        </p:txBody>
      </p:sp>
      <p:pic>
        <p:nvPicPr>
          <p:cNvPr id="15" name="Picture 14" descr="j0241617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27958" y="4987514"/>
            <a:ext cx="650846" cy="732842"/>
          </a:xfrm>
          <a:prstGeom prst="rect">
            <a:avLst/>
          </a:prstGeom>
        </p:spPr>
      </p:pic>
      <p:sp>
        <p:nvSpPr>
          <p:cNvPr id="17" name="Title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 or Exposition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arth from Mo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1" y="178127"/>
            <a:ext cx="8513469" cy="630557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727957" y="5718768"/>
            <a:ext cx="2059965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493551" y="3426383"/>
            <a:ext cx="2586757" cy="199801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716191" y="3201755"/>
            <a:ext cx="1285633" cy="11461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32081" y="4417645"/>
            <a:ext cx="226131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958" y="5718768"/>
            <a:ext cx="18431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Exposition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958" y="955973"/>
            <a:ext cx="746543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500" dirty="0" smtClean="0"/>
              <a:t>Beginning of the plot where the reader discovers the story’s SETTING and CHARACTERS</a:t>
            </a:r>
            <a:endParaRPr lang="en-US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165" y="2416430"/>
            <a:ext cx="262213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CHARACTERS</a:t>
            </a:r>
          </a:p>
          <a:p>
            <a:pPr algn="ctr"/>
            <a:r>
              <a:rPr lang="en-US" sz="2500" dirty="0" smtClean="0"/>
              <a:t>and</a:t>
            </a:r>
          </a:p>
          <a:p>
            <a:pPr algn="ctr"/>
            <a:r>
              <a:rPr lang="en-US" sz="2500" dirty="0" smtClean="0"/>
              <a:t>SETTING</a:t>
            </a:r>
            <a:endParaRPr lang="en-US" sz="2500" dirty="0"/>
          </a:p>
        </p:txBody>
      </p:sp>
      <p:pic>
        <p:nvPicPr>
          <p:cNvPr id="15" name="Picture 14" descr="j0241617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27958" y="4987514"/>
            <a:ext cx="650846" cy="732842"/>
          </a:xfrm>
          <a:prstGeom prst="rect">
            <a:avLst/>
          </a:prstGeom>
        </p:spPr>
      </p:pic>
      <p:sp>
        <p:nvSpPr>
          <p:cNvPr id="16" name="Title 9"/>
          <p:cNvSpPr txBox="1">
            <a:spLocks/>
          </p:cNvSpPr>
          <p:nvPr/>
        </p:nvSpPr>
        <p:spPr>
          <a:xfrm>
            <a:off x="1537939" y="178128"/>
            <a:ext cx="6366541" cy="69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 or Exposition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400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Plot Structure</vt:lpstr>
      <vt:lpstr>What Is PLOT?</vt:lpstr>
      <vt:lpstr>Draw &amp; Remember This Line</vt:lpstr>
      <vt:lpstr>Introduction or Exposition</vt:lpstr>
      <vt:lpstr>Introduction or Exposition</vt:lpstr>
      <vt:lpstr>PowerPoint Presentation</vt:lpstr>
      <vt:lpstr>PowerPoint Presentation</vt:lpstr>
      <vt:lpstr>Introduction or Exposition</vt:lpstr>
      <vt:lpstr>PowerPoint Presentation</vt:lpstr>
      <vt:lpstr>Introduction or Exposition</vt:lpstr>
      <vt:lpstr>TRIGGER INCIDENT</vt:lpstr>
      <vt:lpstr>Rising Action</vt:lpstr>
      <vt:lpstr>Rising Action</vt:lpstr>
      <vt:lpstr>Climax</vt:lpstr>
      <vt:lpstr>Falling Action</vt:lpstr>
      <vt:lpstr>Resolution or Dénouement</vt:lpstr>
      <vt:lpstr>Dénouement</vt:lpstr>
      <vt:lpstr>Remember This Line</vt:lpstr>
      <vt:lpstr>THE END!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Davis</dc:creator>
  <cp:lastModifiedBy>WRDSB</cp:lastModifiedBy>
  <cp:revision>12</cp:revision>
  <dcterms:created xsi:type="dcterms:W3CDTF">2010-03-09T13:10:27Z</dcterms:created>
  <dcterms:modified xsi:type="dcterms:W3CDTF">2015-09-02T17:05:34Z</dcterms:modified>
</cp:coreProperties>
</file>