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9/9/2015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 2PI – Mr. </a:t>
            </a:r>
            <a:r>
              <a:rPr lang="en-US" dirty="0" err="1" smtClean="0"/>
              <a:t>Bignell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Fairytales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2298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761921"/>
              </p:ext>
            </p:extLst>
          </p:nvPr>
        </p:nvGraphicFramePr>
        <p:xfrm>
          <a:off x="1403648" y="188640"/>
          <a:ext cx="6840759" cy="6538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0220"/>
                <a:gridCol w="4860539"/>
              </a:tblGrid>
              <a:tr h="30414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Other Typical Fairytale Characteristics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76289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Home</a:t>
                      </a:r>
                    </a:p>
                    <a:p>
                      <a:pPr marL="8636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The starting / end point of the story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Ordinary place, not magical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/>
                </a:tc>
              </a:tr>
              <a:tr h="76289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Bad Place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Place that poses a threat or challenge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Hero desires escape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/>
                </a:tc>
              </a:tr>
              <a:tr h="101719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Limbo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Shadowy, mysterious, often a forest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Hero often changes in limbo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Hero makes deals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 anchor="ctr"/>
                </a:tc>
              </a:tr>
              <a:tr h="82308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Magic and Enchantments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Magical forces at work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Events explained beyond what is “normal”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 anchor="ctr"/>
                </a:tc>
              </a:tr>
              <a:tr h="7761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Reoccurring Patterns and Numbers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Often things, phrases, or tasks appear in threes, sixes, or sevens.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/>
                </a:tc>
              </a:tr>
              <a:tr h="101719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Universal Truths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>
                          <a:effectLst/>
                        </a:rPr>
                        <a:t>Usually sends a message about something we can all understand, usually about love, life, happiness...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/>
                </a:tc>
              </a:tr>
              <a:tr h="101719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Special Beginning and Ending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>
                          <a:effectLst/>
                        </a:rPr>
                        <a:t>Once upon a time...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>
                          <a:effectLst/>
                        </a:rPr>
                        <a:t>Happily ever after...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1800" dirty="0">
                          <a:effectLst/>
                        </a:rPr>
                        <a:t>Sometimes they end with a surprise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17" marR="6471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43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“So they all follow the same pattern?”</a:t>
            </a:r>
            <a:endParaRPr lang="en-CA" dirty="0"/>
          </a:p>
        </p:txBody>
      </p:sp>
      <p:pic>
        <p:nvPicPr>
          <p:cNvPr id="8194" name="Picture 2" descr="http://www.glencoe.com/sec/literature/course/course4/unit1/images/genregrap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" y="2420888"/>
            <a:ext cx="8688388" cy="26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61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Discuss: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List examples of fairytales that follow these rules, and ones that break them. 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96742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Fairy Tale?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Simple form of a </a:t>
            </a:r>
            <a:r>
              <a:rPr lang="en-US" b="1" dirty="0" smtClean="0"/>
              <a:t>Short Story</a:t>
            </a:r>
            <a:r>
              <a:rPr lang="en-US" dirty="0" smtClean="0"/>
              <a:t> involving </a:t>
            </a:r>
            <a:r>
              <a:rPr lang="en-US" b="1" dirty="0" smtClean="0"/>
              <a:t>far fetched events</a:t>
            </a:r>
          </a:p>
          <a:p>
            <a:r>
              <a:rPr lang="en-US" dirty="0" smtClean="0"/>
              <a:t>Conflict typically involves a fight between</a:t>
            </a:r>
            <a:r>
              <a:rPr lang="en-US" b="1" dirty="0" smtClean="0"/>
              <a:t> good and evil</a:t>
            </a:r>
          </a:p>
          <a:p>
            <a:r>
              <a:rPr lang="en-US" dirty="0" smtClean="0"/>
              <a:t>Teaches the reader a </a:t>
            </a:r>
            <a:r>
              <a:rPr lang="en-US" b="1" dirty="0" smtClean="0"/>
              <a:t>moral lesson</a:t>
            </a:r>
            <a:endParaRPr lang="en-US" dirty="0" smtClean="0"/>
          </a:p>
          <a:p>
            <a:r>
              <a:rPr lang="en-US" dirty="0" smtClean="0"/>
              <a:t>Characters are extreme examples of </a:t>
            </a:r>
            <a:r>
              <a:rPr lang="en-US" b="1" dirty="0" smtClean="0"/>
              <a:t>good and evil</a:t>
            </a:r>
            <a:endParaRPr lang="en-CA" dirty="0"/>
          </a:p>
        </p:txBody>
      </p:sp>
      <p:pic>
        <p:nvPicPr>
          <p:cNvPr id="1026" name="Picture 2" descr="https://s-media-cache-ak0.pinimg.com/736x/59/c7/80/59c780945471622af09ea4119f9c65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4824536" cy="27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1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Discuss: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is your </a:t>
            </a:r>
            <a:r>
              <a:rPr lang="en-US" sz="4800" dirty="0" err="1" smtClean="0"/>
              <a:t>favourite</a:t>
            </a:r>
            <a:r>
              <a:rPr lang="en-US" sz="4800" dirty="0" smtClean="0"/>
              <a:t> fairy tale? 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08808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of good characters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Gentleness</a:t>
            </a:r>
          </a:p>
          <a:p>
            <a:r>
              <a:rPr lang="en-US" sz="4000" dirty="0" smtClean="0"/>
              <a:t>Innocence</a:t>
            </a:r>
          </a:p>
          <a:p>
            <a:r>
              <a:rPr lang="en-US" sz="4000" dirty="0" smtClean="0"/>
              <a:t>Beauty</a:t>
            </a:r>
          </a:p>
          <a:p>
            <a:r>
              <a:rPr lang="en-US" sz="4000" dirty="0" smtClean="0"/>
              <a:t>Selflessness</a:t>
            </a:r>
          </a:p>
          <a:p>
            <a:r>
              <a:rPr lang="en-US" sz="4000" dirty="0" smtClean="0"/>
              <a:t>Patience</a:t>
            </a:r>
          </a:p>
          <a:p>
            <a:r>
              <a:rPr lang="en-US" sz="4000" dirty="0" smtClean="0"/>
              <a:t>Honesty</a:t>
            </a:r>
            <a:endParaRPr lang="en-CA" sz="4000" dirty="0"/>
          </a:p>
        </p:txBody>
      </p:sp>
      <p:pic>
        <p:nvPicPr>
          <p:cNvPr id="2050" name="Picture 2" descr="http://images.sodahead.com/polls/002636761/35441923_Disney_Characters_jpg_x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333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68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of evil characters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11736" y="1447800"/>
            <a:ext cx="3275063" cy="457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Ugliness</a:t>
            </a:r>
          </a:p>
          <a:p>
            <a:r>
              <a:rPr lang="en-US" sz="4000" dirty="0" smtClean="0"/>
              <a:t>Greed</a:t>
            </a:r>
          </a:p>
          <a:p>
            <a:r>
              <a:rPr lang="en-US" sz="4000" dirty="0" smtClean="0"/>
              <a:t>Cruelty</a:t>
            </a:r>
          </a:p>
          <a:p>
            <a:r>
              <a:rPr lang="en-US" sz="4000" dirty="0" smtClean="0"/>
              <a:t>Dishonesty</a:t>
            </a:r>
          </a:p>
          <a:p>
            <a:r>
              <a:rPr lang="en-US" sz="4000" dirty="0" smtClean="0"/>
              <a:t>Arrogance</a:t>
            </a:r>
          </a:p>
          <a:p>
            <a:r>
              <a:rPr lang="en-US" sz="4000" dirty="0" smtClean="0"/>
              <a:t>Selfishness</a:t>
            </a:r>
            <a:endParaRPr lang="en-CA" sz="4000" dirty="0"/>
          </a:p>
        </p:txBody>
      </p:sp>
      <p:pic>
        <p:nvPicPr>
          <p:cNvPr id="3074" name="Picture 2" descr="http://vignette2.wikia.nocookie.net/disneyprincess/images/1/1b/Picture1.png/revision/latest?cb=201308121405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824536" cy="25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88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How do fairytales condition kids to think a certain way?</a:t>
            </a:r>
            <a:endParaRPr lang="en-CA" sz="5400" dirty="0"/>
          </a:p>
        </p:txBody>
      </p:sp>
      <p:pic>
        <p:nvPicPr>
          <p:cNvPr id="4098" name="Picture 2" descr="http://valleychristian.codesmprojects.com/wp-content/uploads/2014/12/kid-th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08184"/>
            <a:ext cx="4392488" cy="338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4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Archetype Definition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An Archetype is a common type of character or situation</a:t>
            </a:r>
            <a:endParaRPr lang="en-CA" sz="4400" dirty="0"/>
          </a:p>
        </p:txBody>
      </p:sp>
      <p:pic>
        <p:nvPicPr>
          <p:cNvPr id="1026" name="Picture 2" descr="http://vignette4.wikia.nocookie.net/disneyprincess/images/a/a1/Untitled.png/revision/latest?cb=201307301703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7800801" cy="371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4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298437"/>
              </p:ext>
            </p:extLst>
          </p:nvPr>
        </p:nvGraphicFramePr>
        <p:xfrm>
          <a:off x="1331640" y="188640"/>
          <a:ext cx="6480720" cy="6290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1078"/>
                <a:gridCol w="4829642"/>
              </a:tblGrid>
              <a:tr h="28032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Typical </a:t>
                      </a:r>
                      <a:r>
                        <a:rPr lang="en-CA" sz="2400" dirty="0" err="1">
                          <a:effectLst/>
                        </a:rPr>
                        <a:t>Fairytale</a:t>
                      </a:r>
                      <a:r>
                        <a:rPr lang="en-CA" sz="2400" dirty="0">
                          <a:effectLst/>
                        </a:rPr>
                        <a:t> Characters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60975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Messenger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400">
                          <a:effectLst/>
                        </a:rPr>
                        <a:t>Bring news for the help of the hero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68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Hero (male or female)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400">
                          <a:effectLst/>
                        </a:rPr>
                        <a:t>Endures challenges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400">
                          <a:effectLst/>
                        </a:rPr>
                        <a:t>Typically better off in the end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685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True Love (male or female)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400">
                          <a:effectLst/>
                        </a:rPr>
                        <a:t>Object of hero’s affection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400">
                          <a:effectLst/>
                        </a:rPr>
                        <a:t>Hero battles for true love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419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Villain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400">
                          <a:effectLst/>
                        </a:rPr>
                        <a:t>Opposes hero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400">
                          <a:effectLst/>
                        </a:rPr>
                        <a:t>Force of evil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400">
                          <a:effectLst/>
                        </a:rPr>
                        <a:t>Monster 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457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Friend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400">
                          <a:effectLst/>
                        </a:rPr>
                        <a:t>Hero’s friend often of lower class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400">
                          <a:effectLst/>
                        </a:rPr>
                        <a:t>Shares a binding relationship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457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Royalty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400">
                          <a:effectLst/>
                        </a:rPr>
                        <a:t>King, queen, prince, or princess.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400">
                          <a:effectLst/>
                        </a:rPr>
                        <a:t>Involves a castle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14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Poverty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400" dirty="0">
                          <a:effectLst/>
                        </a:rPr>
                        <a:t>Poor working girl/boy/family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CA" sz="2400" dirty="0">
                          <a:effectLst/>
                        </a:rPr>
                        <a:t>Trying to make enough to live 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57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“You mean we’re just character types?”</a:t>
            </a:r>
            <a:endParaRPr lang="en-CA" dirty="0"/>
          </a:p>
        </p:txBody>
      </p:sp>
      <p:pic>
        <p:nvPicPr>
          <p:cNvPr id="4" name="Picture 2" descr="http://a.dilcdn.com/bl/wp-content/uploads/sites/2/2013/09/Disney-Characters-Learnin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093" y="2333425"/>
            <a:ext cx="4329013" cy="28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10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187</TotalTime>
  <Words>341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Introduction to Fairytales</vt:lpstr>
      <vt:lpstr>What is a Fairy Tale?</vt:lpstr>
      <vt:lpstr>Discuss:</vt:lpstr>
      <vt:lpstr>Traits of good characters</vt:lpstr>
      <vt:lpstr>Traits of evil characters</vt:lpstr>
      <vt:lpstr>Think about it…</vt:lpstr>
      <vt:lpstr>Archetype Definition </vt:lpstr>
      <vt:lpstr>PowerPoint Presentation</vt:lpstr>
      <vt:lpstr>“You mean we’re just character types?”</vt:lpstr>
      <vt:lpstr>PowerPoint Presentation</vt:lpstr>
      <vt:lpstr>“So they all follow the same pattern?”</vt:lpstr>
      <vt:lpstr>Discuss:</vt:lpstr>
    </vt:vector>
  </TitlesOfParts>
  <Company>WRDSB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Fairytales</dc:title>
  <dc:creator>WRDSB</dc:creator>
  <cp:lastModifiedBy>WRDSB</cp:lastModifiedBy>
  <cp:revision>3</cp:revision>
  <dcterms:created xsi:type="dcterms:W3CDTF">2015-09-09T12:21:00Z</dcterms:created>
  <dcterms:modified xsi:type="dcterms:W3CDTF">2015-09-09T18:27:51Z</dcterms:modified>
</cp:coreProperties>
</file>