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7" r:id="rId11"/>
    <p:sldId id="264" r:id="rId12"/>
    <p:sldId id="265" r:id="rId13"/>
  </p:sldIdLst>
  <p:sldSz cx="12192000" cy="6858000"/>
  <p:notesSz cx="6858000" cy="9144000"/>
  <p:embeddedFontLst>
    <p:embeddedFont>
      <p:font typeface="Rokkitt" panose="020B0604020202020204" charset="0"/>
      <p:regular r:id="rId15"/>
      <p:bold r:id="rId16"/>
    </p:embeddedFont>
    <p:embeddedFont>
      <p:font typeface="Domine" panose="020B0604020202020204" charset="0"/>
      <p:regular r:id="rId17"/>
      <p:bold r:id="rId18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12350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595269" y="1122362"/>
            <a:ext cx="9001461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Domine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595269" y="3602037"/>
            <a:ext cx="9001461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  <a:defRPr/>
            </a:lvl2pPr>
            <a:lvl3pPr marL="9144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  <a:defRPr/>
            </a:lvl3pPr>
            <a:lvl4pPr marL="13716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  <a:defRPr/>
            </a:lvl4pPr>
            <a:lvl5pPr marL="18288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  <a:defRPr/>
            </a:lvl5pPr>
            <a:lvl6pPr marL="22860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  <a:defRPr/>
            </a:lvl6pPr>
            <a:lvl7pPr marL="27432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  <a:defRPr/>
            </a:lvl7pPr>
            <a:lvl8pPr marL="32004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  <a:defRPr/>
            </a:lvl8pPr>
            <a:lvl9pPr marL="36576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913805" y="4289371"/>
            <a:ext cx="10367563" cy="8193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913805" y="621320"/>
            <a:ext cx="10367563" cy="3379734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34248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13795" y="4204819"/>
            <a:ext cx="10353760" cy="15921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1720643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1" cy="1586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836612" y="735241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8000" b="0" i="0" u="none" strike="noStrike" cap="small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“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0657956" y="2972092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8000" b="0" i="0" u="none" strike="noStrike" cap="small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913805" y="2126941"/>
            <a:ext cx="10355326" cy="2511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3794" y="4650555"/>
            <a:ext cx="10353763" cy="114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1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Domin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913794" y="2088318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3"/>
          </p:nvPr>
        </p:nvSpPr>
        <p:spPr>
          <a:xfrm>
            <a:off x="4444878" y="2088319"/>
            <a:ext cx="3298558" cy="823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0" cy="287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5"/>
          </p:nvPr>
        </p:nvSpPr>
        <p:spPr>
          <a:xfrm>
            <a:off x="7973297" y="2088319"/>
            <a:ext cx="3291211" cy="823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Domin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913795" y="4195898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2"/>
          </p:nvPr>
        </p:nvSpPr>
        <p:spPr>
          <a:xfrm>
            <a:off x="1092020" y="2298986"/>
            <a:ext cx="2940049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913795" y="4772160"/>
            <a:ext cx="3298955" cy="1019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442701" y="4195898"/>
            <a:ext cx="329898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5"/>
          </p:nvPr>
        </p:nvSpPr>
        <p:spPr>
          <a:xfrm>
            <a:off x="4568996" y="2298986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5" cy="1019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7"/>
          </p:nvPr>
        </p:nvSpPr>
        <p:spPr>
          <a:xfrm>
            <a:off x="7973422" y="4195898"/>
            <a:ext cx="328989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8"/>
          </p:nvPr>
        </p:nvSpPr>
        <p:spPr>
          <a:xfrm>
            <a:off x="8152803" y="2298986"/>
            <a:ext cx="2932112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9"/>
          </p:nvPr>
        </p:nvSpPr>
        <p:spPr>
          <a:xfrm>
            <a:off x="7973297" y="4772160"/>
            <a:ext cx="3294257" cy="1019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Domin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8"/>
            <a:ext cx="3695135" cy="10353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Rokkitt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4pPr>
            <a:lvl5pPr marL="20574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5pPr>
            <a:lvl6pPr marL="25146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6pPr>
            <a:lvl7pPr marL="29718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7pPr>
            <a:lvl8pPr marL="34290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8pPr>
            <a:lvl9pPr marL="38862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 rot="5400000">
            <a:off x="7405427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Rokkitt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4pPr>
            <a:lvl5pPr marL="20574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5pPr>
            <a:lvl6pPr marL="25146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6pPr>
            <a:lvl7pPr marL="29718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7pPr>
            <a:lvl8pPr marL="34290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8pPr>
            <a:lvl9pPr marL="38862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Domin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Rokkitt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4pPr>
            <a:lvl5pPr marL="20574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5pPr>
            <a:lvl6pPr marL="25146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6pPr>
            <a:lvl7pPr marL="29718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7pPr>
            <a:lvl8pPr marL="34290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8pPr>
            <a:lvl9pPr marL="38862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29244" y="657225"/>
            <a:ext cx="9733511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229244" y="3602037"/>
            <a:ext cx="9733511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Domin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13795" y="2088318"/>
            <a:ext cx="5106003" cy="3702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Rokkitt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4pPr>
            <a:lvl5pPr marL="20574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5pPr>
            <a:lvl6pPr marL="25146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6pPr>
            <a:lvl7pPr marL="29718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7pPr>
            <a:lvl8pPr marL="34290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8pPr>
            <a:lvl9pPr marL="38862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173403" y="2088318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Rokkitt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4pPr>
            <a:lvl5pPr marL="20574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5pPr>
            <a:lvl6pPr marL="25146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6pPr>
            <a:lvl7pPr marL="29718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7pPr>
            <a:lvl8pPr marL="34290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8pPr>
            <a:lvl9pPr marL="38862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Domin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41804" y="2088319"/>
            <a:ext cx="4879198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Rokkitt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4pPr>
            <a:lvl5pPr marL="20574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5pPr>
            <a:lvl6pPr marL="25146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6pPr>
            <a:lvl7pPr marL="29718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7pPr>
            <a:lvl8pPr marL="34290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8pPr>
            <a:lvl9pPr marL="38862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402003" y="2088319"/>
            <a:ext cx="4865553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100000"/>
              </a:lnSpc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Rokkitt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4pPr>
            <a:lvl5pPr marL="20574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5pPr>
            <a:lvl6pPr marL="25146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6pPr>
            <a:lvl7pPr marL="29718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7pPr>
            <a:lvl8pPr marL="34290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8pPr>
            <a:lvl9pPr marL="38862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Domine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Rokkitt"/>
              <a:buChar char="•"/>
              <a:defRPr/>
            </a:lvl1pPr>
            <a:lvl2pPr marL="685800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2pPr>
            <a:lvl3pPr marL="1143000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3pPr>
            <a:lvl4pPr marL="1600200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4pPr>
            <a:lvl5pPr marL="20574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5pPr>
            <a:lvl6pPr marL="25146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6pPr>
            <a:lvl7pPr marL="29718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7pPr>
            <a:lvl8pPr marL="34290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8pPr>
            <a:lvl9pPr marL="388620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917226" y="609600"/>
            <a:ext cx="5929772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7424803" y="758881"/>
            <a:ext cx="3255355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49" cy="281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Rokkitt"/>
              <a:buNone/>
              <a:defRPr/>
            </a:lvl1pPr>
            <a:lvl2pPr marL="457200" indent="0" rtl="0">
              <a:spcBef>
                <a:spcPts val="0"/>
              </a:spcBef>
              <a:buFont typeface="Rokkitt"/>
              <a:buNone/>
              <a:defRPr/>
            </a:lvl2pPr>
            <a:lvl3pPr marL="914400" indent="0" rtl="0">
              <a:spcBef>
                <a:spcPts val="0"/>
              </a:spcBef>
              <a:buFont typeface="Rokkitt"/>
              <a:buNone/>
              <a:defRPr/>
            </a:lvl3pPr>
            <a:lvl4pPr marL="1371600" indent="0" rtl="0">
              <a:spcBef>
                <a:spcPts val="0"/>
              </a:spcBef>
              <a:buFont typeface="Rokkitt"/>
              <a:buNone/>
              <a:defRPr/>
            </a:lvl4pPr>
            <a:lvl5pPr marL="1828800" indent="0" rtl="0">
              <a:spcBef>
                <a:spcPts val="0"/>
              </a:spcBef>
              <a:buFont typeface="Rokkitt"/>
              <a:buNone/>
              <a:defRPr/>
            </a:lvl5pPr>
            <a:lvl6pPr marL="2286000" indent="0" rtl="0">
              <a:spcBef>
                <a:spcPts val="0"/>
              </a:spcBef>
              <a:buFont typeface="Rokkitt"/>
              <a:buNone/>
              <a:defRPr/>
            </a:lvl6pPr>
            <a:lvl7pPr marL="2743200" indent="0" rtl="0">
              <a:spcBef>
                <a:spcPts val="0"/>
              </a:spcBef>
              <a:buFont typeface="Rokkitt"/>
              <a:buNone/>
              <a:defRPr/>
            </a:lvl7pPr>
            <a:lvl8pPr marL="3200400" indent="0" rtl="0">
              <a:spcBef>
                <a:spcPts val="0"/>
              </a:spcBef>
              <a:buFont typeface="Rokkitt"/>
              <a:buNone/>
              <a:defRPr/>
            </a:lvl8pPr>
            <a:lvl9pPr marL="3657600" indent="0" rtl="0">
              <a:spcBef>
                <a:spcPts val="0"/>
              </a:spcBef>
              <a:buFont typeface="Rokkitt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Domine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101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Font typeface="Rokkitt"/>
              <a:buChar char="•"/>
              <a:defRPr/>
            </a:lvl1pPr>
            <a:lvl2pPr marL="685800" marR="0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2pPr>
            <a:lvl3pPr marL="1143000" marR="0" indent="-1270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3pPr>
            <a:lvl4pPr marL="1600200" marR="0" indent="-1397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4pPr>
            <a:lvl5pPr marL="2057400" marR="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5pPr>
            <a:lvl6pPr marL="2514600" marR="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6pPr>
            <a:lvl7pPr marL="2971800" marR="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7pPr>
            <a:lvl8pPr marL="3429000" marR="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8pPr>
            <a:lvl9pPr marL="3886200" marR="0" indent="-1524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7678735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5354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9" cy="687274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4168139" y="2628900"/>
            <a:ext cx="3840479" cy="1607819"/>
          </a:xfrm>
          <a:prstGeom prst="rect">
            <a:avLst/>
          </a:prstGeom>
          <a:solidFill>
            <a:schemeClr val="accent1">
              <a:alpha val="64705"/>
            </a:schemeClr>
          </a:solidFill>
          <a:ln w="19050" cap="flat" cmpd="sng">
            <a:solidFill>
              <a:srgbClr val="73903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ctrTitle"/>
          </p:nvPr>
        </p:nvSpPr>
        <p:spPr>
          <a:xfrm>
            <a:off x="1595269" y="1122362"/>
            <a:ext cx="9001461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480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M</a:t>
            </a:r>
            <a:r>
              <a:rPr lang="en-US" sz="4800" b="1" cap="small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Y</a:t>
            </a:r>
            <a:r>
              <a:rPr lang="en-US" sz="480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STERY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ubTitle" idx="1"/>
          </p:nvPr>
        </p:nvSpPr>
        <p:spPr>
          <a:xfrm>
            <a:off x="1595269" y="3685857"/>
            <a:ext cx="9001461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Rokkitt"/>
              <a:buNone/>
            </a:pPr>
            <a:r>
              <a:rPr lang="en-US" sz="24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ENG 4CI</a:t>
            </a:r>
            <a:r>
              <a:rPr lang="en-US" sz="24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Preston High School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930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305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PLOT</a:t>
            </a:r>
            <a:br>
              <a:rPr lang="en-US" sz="305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</a:br>
            <a:r>
              <a:rPr lang="en-US" sz="305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(what happens in the story)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3795" y="1388037"/>
            <a:ext cx="10353761" cy="49212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1" i="0" u="none" strike="noStrike" cap="none" baseline="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Intensity 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– yes as the case builds, but more at the end prior to its resolution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Methods of Investigation</a:t>
            </a:r>
          </a:p>
          <a:p>
            <a:pPr marL="1143000" marR="0" lvl="2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0" i="1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Evidence collection, scientific, intuitive, research, interviews, etc.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1" i="0" u="none" strike="noStrike" cap="none" baseline="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Clues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&amp; </a:t>
            </a:r>
            <a:r>
              <a:rPr lang="en-US" sz="3600" b="1" i="0" u="none" strike="noStrike" cap="none" baseline="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Murder </a:t>
            </a:r>
            <a:r>
              <a:rPr lang="en-US" sz="36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Weapon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Discovery of Lawbreaker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Some Degree of Violence</a:t>
            </a:r>
          </a:p>
        </p:txBody>
      </p:sp>
    </p:spTree>
    <p:extLst>
      <p:ext uri="{BB962C8B-B14F-4D97-AF65-F5344CB8AC3E}">
        <p14:creationId xmlns:p14="http://schemas.microsoft.com/office/powerpoint/2010/main" val="22442361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340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Just a guideline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3795" y="1628800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Not all mysteries we experience will follow all components of this form.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Many break it, and deliberately so.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The point is to pay attention to when the rules are broken, and determine WHY.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Is it more interesting?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Should we sympathize more with a criminal? </a:t>
            </a:r>
          </a:p>
          <a:p>
            <a:pPr marL="457200" marR="0" lvl="0" indent="0" algn="l" rtl="0">
              <a:lnSpc>
                <a:spcPct val="120000"/>
              </a:lnSpc>
              <a:spcBef>
                <a:spcPts val="500"/>
              </a:spcBef>
              <a:buNone/>
            </a:pPr>
            <a:endParaRPr dirty="0"/>
          </a:p>
          <a:p>
            <a: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</a:pPr>
            <a:endParaRPr sz="18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899" cy="1326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>
                <a:solidFill>
                  <a:srgbClr val="FFFFFF"/>
                </a:solidFill>
              </a:rPr>
              <a:t>CREDITS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899" cy="3695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-presentation created by Ms. Blaak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340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Discuss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What do you think of when you hear the word “mystery”?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What is the most important part of a mystery: the crime or the quest to solve it?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Why do you think people are so fascinated about true crime programming?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3400" b="1" i="0" u="none" strike="noStrike" cap="small" baseline="0" dirty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Essential Mystery Elements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232455" y="2096064"/>
            <a:ext cx="9035101" cy="3695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numCol="2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4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Characters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4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Setting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4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Plot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4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Clues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4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Distractions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4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Structure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11424" y="314566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340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Characters / Archetypes</a:t>
            </a:r>
            <a:br>
              <a:rPr lang="en-US" sz="340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</a:br>
            <a:r>
              <a:rPr lang="en-US" sz="340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(who is in the story)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1424" y="1556792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Detective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or </a:t>
            </a:r>
            <a:r>
              <a:rPr lang="en-US" sz="32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Investigator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– usually the protagonist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97058"/>
              <a:buFont typeface="Rokkitt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Usually the detective has / has had a relationship with the police. 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97058"/>
              <a:buFont typeface="Rokkitt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Is he/she better? Does he/she work with the police?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97058"/>
              <a:buFont typeface="Rokkitt"/>
              <a:buChar char="•"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Famous detectives include Sherlock Holmes, Dexter, </a:t>
            </a:r>
            <a:r>
              <a:rPr lang="en-US" sz="3200" b="0" i="0" u="none" strike="noStrike" cap="none" baseline="0" dirty="0" err="1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Poirot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, or Philip Marlowe.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Helpers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– those offering assistance along the way – coworkers, sidekicks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Victim(s)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– the target of the crime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Suspects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– those thought to be the cause of or part of the crime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Witnesses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– those who may have seen or may know more about the case</a:t>
            </a:r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685800" marR="0" lvl="1" indent="-122872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11424" y="314566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340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Characters / Archetypes</a:t>
            </a:r>
            <a:br>
              <a:rPr lang="en-US" sz="340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</a:br>
            <a:r>
              <a:rPr lang="en-US" sz="340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(who is in the story)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1424" y="1556792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1" i="0" u="none" strike="noStrike" cap="none" baseline="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Suspects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– those thought to be the cause of or part of the crime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2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Witnesses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– those who may have seen or may know more about the case</a:t>
            </a:r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685800" marR="0" lvl="1" indent="-122872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32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  <p:extLst>
      <p:ext uri="{BB962C8B-B14F-4D97-AF65-F5344CB8AC3E}">
        <p14:creationId xmlns:p14="http://schemas.microsoft.com/office/powerpoint/2010/main" val="40218963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919045" y="113225"/>
            <a:ext cx="10353899" cy="132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3400" b="1" cap="small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Women in Mystery: Victim or Trouble?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70" y="2016470"/>
            <a:ext cx="2935624" cy="40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752423" y="1581450"/>
            <a:ext cx="8206799" cy="369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311150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1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Victim</a:t>
            </a:r>
          </a:p>
          <a:p>
            <a:pPr marR="0" lvl="1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Usually portrayed as</a:t>
            </a:r>
            <a:r>
              <a:rPr lang="en-US" sz="3600" b="1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innocent and helpless</a:t>
            </a:r>
          </a:p>
          <a:p>
            <a:pPr marR="0" lvl="1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Builds </a:t>
            </a:r>
            <a:r>
              <a:rPr lang="en-US" sz="3600" b="1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sympathy </a:t>
            </a:r>
            <a:r>
              <a:rPr lang="en-US" sz="3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with the audience</a:t>
            </a:r>
          </a:p>
          <a:p>
            <a:pPr marR="0" lvl="1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The brutalness of the crime demands a quick resolution</a:t>
            </a:r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185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685800" marR="0" lvl="1" indent="-122872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</a:pPr>
            <a:endParaRPr sz="165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185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919045" y="113225"/>
            <a:ext cx="10353899" cy="132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3400" b="1" cap="small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Women in Mystery: Victim or Trouble?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6975" y="2202291"/>
            <a:ext cx="2935624" cy="410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25750" y="1286750"/>
            <a:ext cx="8398499" cy="479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311150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1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Femme Fatale: </a:t>
            </a:r>
            <a:r>
              <a:rPr lang="en-US" sz="3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An attractive and seductive woman who will bring disaster to any man who becomes involved with her.</a:t>
            </a:r>
          </a:p>
          <a:p>
            <a:pPr marR="0" lvl="1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 bad past: She’s usually running from someone</a:t>
            </a:r>
          </a:p>
          <a:p>
            <a:pPr marR="0" lvl="1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Temptress: Tests the detective’s morality</a:t>
            </a:r>
          </a:p>
          <a:p>
            <a:pPr lvl="1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Morally Grey: Do they intend to bring trouble</a:t>
            </a:r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185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685800" marR="0" lvl="1" indent="-122872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Font typeface="Rokkitt"/>
              <a:buNone/>
            </a:pPr>
            <a:endParaRPr sz="165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600" marR="0" lvl="0" indent="-111125" algn="l" rtl="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185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913795" y="116632"/>
            <a:ext cx="10353760" cy="13263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3400" b="1" i="0" u="none" strike="noStrike" cap="small" baseline="0" dirty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Setting </a:t>
            </a:r>
            <a:br>
              <a:rPr lang="en-US" sz="3400" b="1" i="0" u="none" strike="noStrike" cap="small" baseline="0" dirty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</a:br>
            <a:r>
              <a:rPr lang="en-US" sz="3400" b="1" i="0" u="none" strike="noStrike" cap="small" baseline="0" dirty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(where the story happens)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839416" y="1124744"/>
            <a:ext cx="10353761" cy="3695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28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Setting can vary, but some traits remain: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28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TIME –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can be any time (era) and various times (of the day) – typically the more suspenseful parts take place at night.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28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ATMOSPHERE –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typically, the darker and bloodier, more ominous a mystery is, the more interesting and urgent it is for the reader.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28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PLACE: 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buClr>
                <a:schemeClr val="lt1"/>
              </a:buClr>
              <a:buSzPct val="97727"/>
              <a:buFont typeface="Rokkitt"/>
              <a:buChar char="•"/>
            </a:pPr>
            <a:r>
              <a:rPr lang="en-US" sz="28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Crime Scene –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typically emerges in the setting as the most important place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buClr>
                <a:schemeClr val="lt1"/>
              </a:buClr>
              <a:buSzPct val="97727"/>
              <a:buFont typeface="Rokkitt"/>
              <a:buChar char="•"/>
            </a:pPr>
            <a:r>
              <a:rPr lang="en-US" sz="28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Place of Work –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police station or </a:t>
            </a:r>
            <a:r>
              <a:rPr lang="en-US" sz="2800" b="0" i="0" u="none" strike="noStrike" cap="none" baseline="0" dirty="0" err="1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patrole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 car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buClr>
                <a:schemeClr val="lt1"/>
              </a:buClr>
              <a:buSzPct val="97727"/>
              <a:buFont typeface="Rokkitt"/>
              <a:buChar char="•"/>
            </a:pPr>
            <a:r>
              <a:rPr lang="en-US" sz="28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Various Locations – </a:t>
            </a:r>
            <a:r>
              <a:rPr lang="en-US" sz="28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witness’ homes, new crime scenes as the case develops</a:t>
            </a:r>
          </a:p>
          <a:p>
            <a:pPr marL="228600" marR="0" lvl="0" indent="-111125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600" marR="0" lvl="0" indent="-111125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  <a:p>
            <a:pPr marL="228600" marR="0" lvl="0" indent="-111125" algn="l" rtl="0">
              <a:lnSpc>
                <a:spcPct val="100000"/>
              </a:lnSpc>
              <a:spcBef>
                <a:spcPts val="1000"/>
              </a:spcBef>
              <a:buClr>
                <a:schemeClr val="lt1"/>
              </a:buClr>
              <a:buFont typeface="Rokkitt"/>
              <a:buNone/>
            </a:pPr>
            <a:endParaRPr sz="28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307975" y="7937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8287" y="160336"/>
            <a:ext cx="3220479" cy="1684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0" cy="930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Domine"/>
              <a:buNone/>
            </a:pPr>
            <a:r>
              <a:rPr lang="en-US" sz="305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PLOT</a:t>
            </a:r>
            <a:br>
              <a:rPr lang="en-US" sz="305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</a:br>
            <a:r>
              <a:rPr lang="en-US" sz="3050" b="1" i="0" u="none" strike="noStrike" cap="small" baseline="0">
                <a:solidFill>
                  <a:schemeClr val="lt1"/>
                </a:solidFill>
                <a:latin typeface="Domine"/>
                <a:ea typeface="Domine"/>
                <a:cs typeface="Domine"/>
                <a:sym typeface="Domine"/>
              </a:rPr>
              <a:t>(what happens in the story)</a:t>
            </a: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913795" y="1540476"/>
            <a:ext cx="10353761" cy="49212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In no particular order, a good mystery includes: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Unusual Modus Operandi 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– Discovery of the criminal’s Method of Operation to have some unique features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A race against time 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– what’s a mystery without a pending deadline before more crime occurs?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Rokkitt"/>
              <a:buChar char="•"/>
            </a:pPr>
            <a:r>
              <a:rPr lang="en-US" sz="3600" b="1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Red Herrings </a:t>
            </a:r>
            <a:r>
              <a:rPr lang="en-US" sz="3600" b="0" i="0" u="none" strike="noStrike" cap="none" baseline="0" dirty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– clues to throw the detective off the </a:t>
            </a:r>
            <a:r>
              <a:rPr lang="en-US" sz="3600" b="0" i="0" u="none" strike="noStrike" cap="none" baseline="0" dirty="0" smtClean="0">
                <a:solidFill>
                  <a:schemeClr val="lt1"/>
                </a:solidFill>
                <a:latin typeface="Rokkitt"/>
                <a:ea typeface="Rokkitt"/>
                <a:cs typeface="Rokkitt"/>
                <a:sym typeface="Rokkitt"/>
              </a:rPr>
              <a:t>scent</a:t>
            </a:r>
            <a:endParaRPr lang="en-US" sz="3600" b="0" i="0" u="none" strike="noStrike" cap="none" baseline="0" dirty="0">
              <a:solidFill>
                <a:schemeClr val="lt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534</Words>
  <Application>Microsoft Office PowerPoint</Application>
  <PresentationFormat>Custom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Rokkitt</vt:lpstr>
      <vt:lpstr>Domine</vt:lpstr>
      <vt:lpstr>Damask</vt:lpstr>
      <vt:lpstr>MYSTERY</vt:lpstr>
      <vt:lpstr>Discuss</vt:lpstr>
      <vt:lpstr>Essential Mystery Elements</vt:lpstr>
      <vt:lpstr>Characters / Archetypes (who is in the story)</vt:lpstr>
      <vt:lpstr>Characters / Archetypes (who is in the story)</vt:lpstr>
      <vt:lpstr>Women in Mystery: Victim or Trouble?</vt:lpstr>
      <vt:lpstr>Women in Mystery: Victim or Trouble?</vt:lpstr>
      <vt:lpstr>Setting  (where the story happens)</vt:lpstr>
      <vt:lpstr>PLOT (what happens in the story)</vt:lpstr>
      <vt:lpstr>PLOT (what happens in the story)</vt:lpstr>
      <vt:lpstr>Just a guideline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</dc:title>
  <cp:lastModifiedBy>WRDSB</cp:lastModifiedBy>
  <cp:revision>4</cp:revision>
  <dcterms:modified xsi:type="dcterms:W3CDTF">2016-02-09T16:13:04Z</dcterms:modified>
</cp:coreProperties>
</file>