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mashCulturalMarxism/videos/870943053012556/?pnref=story" TargetMode="External"/><Relationship Id="rId2" Type="http://schemas.openxmlformats.org/officeDocument/2006/relationships/hyperlink" Target="https://youtu.be/RBQ-IoHfimQ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Rhetorical Devices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 ENG 2PI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234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Three Types of Arguments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the Devices are used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552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Persuading an audience based on </a:t>
            </a:r>
            <a:r>
              <a:rPr lang="en-US" sz="3200" b="1" dirty="0" smtClean="0"/>
              <a:t>character</a:t>
            </a:r>
            <a:r>
              <a:rPr lang="en-US" sz="3200" dirty="0"/>
              <a:t> </a:t>
            </a:r>
            <a:r>
              <a:rPr lang="en-US" sz="3200" dirty="0" smtClean="0"/>
              <a:t>or </a:t>
            </a:r>
            <a:r>
              <a:rPr lang="en-US" sz="3200" b="1" dirty="0" smtClean="0"/>
              <a:t>authority</a:t>
            </a:r>
          </a:p>
          <a:p>
            <a:pPr lvl="1"/>
            <a:r>
              <a:rPr lang="en-US" sz="3000" dirty="0" smtClean="0"/>
              <a:t>You listen to your dentist because they are an expert</a:t>
            </a:r>
          </a:p>
          <a:p>
            <a:pPr lvl="1"/>
            <a:endParaRPr lang="en-CA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</a:t>
            </a:r>
            <a:endParaRPr lang="en-CA" dirty="0"/>
          </a:p>
        </p:txBody>
      </p:sp>
      <p:sp>
        <p:nvSpPr>
          <p:cNvPr id="4" name="AutoShape 2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9218" name="Picture 2" descr="http://dreamatico.com/data_images/dentist/dentis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65104"/>
            <a:ext cx="3131134" cy="208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82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5168897" cy="387781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Persuading an audience based on their </a:t>
            </a:r>
            <a:r>
              <a:rPr lang="en-US" sz="3200" b="1" dirty="0" smtClean="0"/>
              <a:t>emotions</a:t>
            </a:r>
            <a:endParaRPr lang="en-US" sz="3200" dirty="0" smtClean="0"/>
          </a:p>
          <a:p>
            <a:pPr lvl="1"/>
            <a:r>
              <a:rPr lang="en-US" sz="3000" dirty="0" smtClean="0"/>
              <a:t>People will give money if they pity someone</a:t>
            </a:r>
          </a:p>
          <a:p>
            <a:pPr lvl="1"/>
            <a:endParaRPr lang="en-CA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</a:t>
            </a:r>
            <a:endParaRPr lang="en-CA" dirty="0"/>
          </a:p>
        </p:txBody>
      </p:sp>
      <p:sp>
        <p:nvSpPr>
          <p:cNvPr id="4" name="AutoShape 2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42" name="Picture 2" descr="http://files2.coloribus.com/files/adsarchive/part_1763/17637155/file/world-vision-charity-child-4-600-626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91927"/>
            <a:ext cx="2728493" cy="394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4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905201" cy="387781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Persuading an audience based on their </a:t>
            </a:r>
            <a:r>
              <a:rPr lang="en-US" sz="3200" b="1" dirty="0" smtClean="0"/>
              <a:t>logic</a:t>
            </a:r>
          </a:p>
          <a:p>
            <a:pPr lvl="1"/>
            <a:r>
              <a:rPr lang="en-US" sz="3000" dirty="0" smtClean="0"/>
              <a:t>Texting slows your response time more than alcohol. </a:t>
            </a:r>
          </a:p>
          <a:p>
            <a:pPr marL="411480" lvl="1" indent="0">
              <a:buNone/>
            </a:pPr>
            <a:r>
              <a:rPr lang="en-US" sz="3000" dirty="0" smtClean="0"/>
              <a:t>	Therefore, you </a:t>
            </a:r>
          </a:p>
          <a:p>
            <a:pPr marL="411480" lvl="1" indent="0">
              <a:buNone/>
            </a:pPr>
            <a:r>
              <a:rPr lang="en-US" sz="3000" dirty="0" smtClean="0"/>
              <a:t>	should never text </a:t>
            </a:r>
          </a:p>
          <a:p>
            <a:pPr marL="411480" lvl="1" indent="0">
              <a:buNone/>
            </a:pPr>
            <a:r>
              <a:rPr lang="en-US" sz="3000" dirty="0" smtClean="0"/>
              <a:t>	and drive.</a:t>
            </a:r>
          </a:p>
          <a:p>
            <a:pPr lvl="1"/>
            <a:endParaRPr lang="en-CA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</a:t>
            </a:r>
            <a:endParaRPr lang="en-CA" dirty="0"/>
          </a:p>
        </p:txBody>
      </p:sp>
      <p:sp>
        <p:nvSpPr>
          <p:cNvPr id="4" name="AutoShape 2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1266" name="Picture 2" descr="http://static2.businessinsider.com/image/51b209076bb3f7cd3a00000a/the-department-of-transportation-wants-cars-to-disable-texting-while-driv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60333"/>
            <a:ext cx="3541635" cy="265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0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Active Reading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Considering the Message and Audience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332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Active Reading</a:t>
            </a:r>
            <a:r>
              <a:rPr lang="en-US" sz="3200" dirty="0"/>
              <a:t> means thinking about what you’re reading, when or after you’re reading. </a:t>
            </a:r>
            <a:endParaRPr lang="en-CA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Reading</a:t>
            </a:r>
            <a:endParaRPr lang="en-CA" dirty="0"/>
          </a:p>
        </p:txBody>
      </p:sp>
      <p:sp>
        <p:nvSpPr>
          <p:cNvPr id="4" name="AutoShape 2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6" name="Picture 2" descr="http://www.qualityclc.com/images/boy-reading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29000"/>
            <a:ext cx="2885213" cy="275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69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8193233" cy="4384602"/>
          </a:xfrm>
        </p:spPr>
        <p:txBody>
          <a:bodyPr>
            <a:normAutofit/>
          </a:bodyPr>
          <a:lstStyle/>
          <a:p>
            <a:r>
              <a:rPr lang="en-US" sz="3200" dirty="0"/>
              <a:t>Thinking about a text is more than picturing it in your head, but you should evaluate the </a:t>
            </a:r>
            <a:r>
              <a:rPr lang="en-US" sz="3200" b="1" dirty="0"/>
              <a:t>author’s opinions,</a:t>
            </a:r>
            <a:r>
              <a:rPr lang="en-US" sz="3200" dirty="0"/>
              <a:t> and whether or not you </a:t>
            </a:r>
            <a:r>
              <a:rPr lang="en-US" sz="3200" b="1" dirty="0"/>
              <a:t>agree</a:t>
            </a:r>
            <a:r>
              <a:rPr lang="en-US" sz="3200" dirty="0"/>
              <a:t> with them.  The following </a:t>
            </a:r>
            <a:r>
              <a:rPr lang="en-US" sz="3200" dirty="0" smtClean="0"/>
              <a:t>terms </a:t>
            </a:r>
            <a:r>
              <a:rPr lang="en-US" sz="3200" dirty="0"/>
              <a:t>will help you explain if a source is </a:t>
            </a:r>
            <a:r>
              <a:rPr lang="en-US" sz="3200" b="1" dirty="0"/>
              <a:t>trustworthy</a:t>
            </a:r>
            <a:r>
              <a:rPr lang="en-US" sz="3200" dirty="0"/>
              <a:t>, and why. </a:t>
            </a:r>
            <a:endParaRPr lang="en-CA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Reading</a:t>
            </a:r>
            <a:endParaRPr lang="en-CA" dirty="0"/>
          </a:p>
        </p:txBody>
      </p:sp>
      <p:sp>
        <p:nvSpPr>
          <p:cNvPr id="4" name="AutoShape 2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0" name="Picture 2" descr="http://valleychristian.codesmprojects.com/wp-content/uploads/2014/12/kid-thinkin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1" b="98380" l="10000" r="93393">
                        <a14:foregroundMark x1="35000" y1="68287" x2="24286" y2="98611"/>
                        <a14:foregroundMark x1="23214" y1="48611" x2="17857" y2="25231"/>
                        <a14:foregroundMark x1="22500" y1="15278" x2="34286" y2="3241"/>
                        <a14:foregroundMark x1="42679" y1="9722" x2="53214" y2="20833"/>
                        <a14:foregroundMark x1="55536" y1="28009" x2="54107" y2="50231"/>
                        <a14:foregroundMark x1="59821" y1="55556" x2="66429" y2="65509"/>
                        <a14:foregroundMark x1="66786" y1="64352" x2="79643" y2="70370"/>
                        <a14:foregroundMark x1="69464" y1="62500" x2="79643" y2="69213"/>
                        <a14:foregroundMark x1="79464" y1="69213" x2="88214" y2="84028"/>
                        <a14:foregroundMark x1="88214" y1="84028" x2="93393" y2="946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21" y="4797152"/>
            <a:ext cx="252027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16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8193233" cy="4384602"/>
          </a:xfrm>
        </p:spPr>
        <p:txBody>
          <a:bodyPr>
            <a:normAutofit/>
          </a:bodyPr>
          <a:lstStyle/>
          <a:p>
            <a:r>
              <a:rPr lang="en-US" sz="3200" b="1" dirty="0"/>
              <a:t>Bias</a:t>
            </a:r>
            <a:r>
              <a:rPr lang="en-US" sz="3200" dirty="0"/>
              <a:t> is the author’s opinion. Author’s will often only show one side of an argument, and their position is their bias. </a:t>
            </a:r>
            <a:endParaRPr lang="en-CA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</a:t>
            </a:r>
            <a:endParaRPr lang="en-CA" dirty="0"/>
          </a:p>
        </p:txBody>
      </p:sp>
      <p:sp>
        <p:nvSpPr>
          <p:cNvPr id="4" name="AutoShape 2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074" name="Picture 2" descr="http://i.kinja-img.com/gawker-media/image/upload/s--Ao92mdPG--/18x3pcgd6phax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77072"/>
            <a:ext cx="3960440" cy="222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73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8193233" cy="4384602"/>
          </a:xfrm>
        </p:spPr>
        <p:txBody>
          <a:bodyPr>
            <a:normAutofit/>
          </a:bodyPr>
          <a:lstStyle/>
          <a:p>
            <a:r>
              <a:rPr lang="en-US" sz="3200" dirty="0"/>
              <a:t> </a:t>
            </a:r>
            <a:r>
              <a:rPr lang="en-US" sz="3200" dirty="0" smtClean="0"/>
              <a:t>If </a:t>
            </a:r>
            <a:r>
              <a:rPr lang="en-US" sz="3200" dirty="0"/>
              <a:t>a writer or producer takes information in a ridiculous or extreme direction that relies heavily on misconceptions or bias, be wary of his/her argument.</a:t>
            </a:r>
            <a:endParaRPr lang="en-CA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Extreme Ideas</a:t>
            </a:r>
            <a:endParaRPr lang="en-CA" dirty="0"/>
          </a:p>
        </p:txBody>
      </p:sp>
      <p:sp>
        <p:nvSpPr>
          <p:cNvPr id="4" name="AutoShape 2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4098" name="Picture 2" descr="http://ethicsunwrapped.utexas.edu/wp-content/uploads/2013/08/Thumbnail_Overconfidence_Bias_08_14_13_Version_0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99412"/>
            <a:ext cx="3650233" cy="205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52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8193233" cy="4384602"/>
          </a:xfrm>
        </p:spPr>
        <p:txBody>
          <a:bodyPr>
            <a:normAutofit/>
          </a:bodyPr>
          <a:lstStyle/>
          <a:p>
            <a:r>
              <a:rPr lang="en-US" sz="3200" b="1" dirty="0"/>
              <a:t>Target Audience</a:t>
            </a:r>
            <a:r>
              <a:rPr lang="en-US" sz="3200" dirty="0"/>
              <a:t> </a:t>
            </a:r>
            <a:r>
              <a:rPr lang="en-US" sz="3200" dirty="0" smtClean="0"/>
              <a:t>is </a:t>
            </a:r>
            <a:r>
              <a:rPr lang="en-US" sz="3200" dirty="0"/>
              <a:t>who the article is written for. Authors will use specific rhetorical devices to appeal to a </a:t>
            </a:r>
            <a:r>
              <a:rPr lang="en-US" sz="3200" b="1" dirty="0"/>
              <a:t>demographic</a:t>
            </a:r>
            <a:r>
              <a:rPr lang="en-US" sz="3200" dirty="0"/>
              <a:t> (a group of people within a specific age, gender, or race)</a:t>
            </a:r>
            <a:endParaRPr lang="en-CA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Audience</a:t>
            </a:r>
            <a:endParaRPr lang="en-CA" dirty="0"/>
          </a:p>
        </p:txBody>
      </p:sp>
      <p:sp>
        <p:nvSpPr>
          <p:cNvPr id="4" name="AutoShape 2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42" name="Picture 2" descr="http://www.webtexttool.com/wp-content/uploads/2015/04/target-audie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04" b="93611" l="4643" r="97262">
                        <a14:foregroundMark x1="15655" y1="67778" x2="21012" y2="47407"/>
                        <a14:foregroundMark x1="18333" y1="43704" x2="17500" y2="26204"/>
                        <a14:foregroundMark x1="15119" y1="33704" x2="8988" y2="18333"/>
                        <a14:foregroundMark x1="59524" y1="75278" x2="62500" y2="29537"/>
                        <a14:foregroundMark x1="60893" y1="37870" x2="71310" y2="23241"/>
                        <a14:foregroundMark x1="87917" y1="51574" x2="80952" y2="29074"/>
                        <a14:foregroundMark x1="82262" y1="71944" x2="86845" y2="32870"/>
                        <a14:foregroundMark x1="57679" y1="37870" x2="63810" y2="29537"/>
                        <a14:foregroundMark x1="23690" y1="32407" x2="15655" y2="3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13493"/>
            <a:ext cx="403244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8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tools that writers use to persuade audiences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Refugee Crisis: </a:t>
            </a:r>
            <a:endParaRPr lang="en-US" dirty="0"/>
          </a:p>
          <a:p>
            <a:r>
              <a:rPr lang="en-CA" dirty="0" smtClean="0">
                <a:hlinkClick r:id="rId2"/>
              </a:rPr>
              <a:t>https</a:t>
            </a:r>
            <a:r>
              <a:rPr lang="en-CA" dirty="0">
                <a:hlinkClick r:id="rId2"/>
              </a:rPr>
              <a:t>://</a:t>
            </a:r>
            <a:r>
              <a:rPr lang="en-CA" dirty="0" smtClean="0">
                <a:hlinkClick r:id="rId2"/>
              </a:rPr>
              <a:t>youtu.be/RBQ-IoHfimQ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r>
              <a:rPr lang="en-US" dirty="0">
                <a:hlinkClick r:id="rId3"/>
              </a:rPr>
              <a:t>https://www.facebook.com/SmashCulturalMarxism/videos/870943053012556/?</a:t>
            </a:r>
            <a:r>
              <a:rPr lang="en-US" dirty="0" smtClean="0">
                <a:hlinkClick r:id="rId3"/>
              </a:rPr>
              <a:t>pnref=story</a:t>
            </a:r>
            <a:endParaRPr lang="en-US" dirty="0" smtClean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Rhetorical Devices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885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8193233" cy="4384602"/>
          </a:xfrm>
        </p:spPr>
        <p:txBody>
          <a:bodyPr>
            <a:normAutofit/>
          </a:bodyPr>
          <a:lstStyle/>
          <a:p>
            <a:r>
              <a:rPr lang="en-US" sz="3200" b="1" dirty="0"/>
              <a:t>Your Opinion</a:t>
            </a:r>
            <a:r>
              <a:rPr lang="en-US" sz="3200" dirty="0"/>
              <a:t> can be formed once you’ve considered </a:t>
            </a:r>
            <a:r>
              <a:rPr lang="en-US" sz="3200" dirty="0" smtClean="0"/>
              <a:t>all of these items</a:t>
            </a:r>
            <a:r>
              <a:rPr lang="en-US" sz="3200" dirty="0"/>
              <a:t>, and then decide whether or not you agree with the article. Be sure to explain why or why not, with reference to the article and/or your own experiences</a:t>
            </a:r>
            <a:r>
              <a:rPr lang="en-US" sz="3200" dirty="0" smtClean="0"/>
              <a:t>.</a:t>
            </a:r>
            <a:endParaRPr lang="en-CA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Opinion</a:t>
            </a:r>
            <a:endParaRPr lang="en-CA" dirty="0"/>
          </a:p>
        </p:txBody>
      </p:sp>
      <p:sp>
        <p:nvSpPr>
          <p:cNvPr id="4" name="AutoShape 2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9218" name="Picture 2" descr="http://ugandajournalistsresourcecentre.com/wp-content/uploads/2015/01/Opinion-poll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926" l="33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99089"/>
            <a:ext cx="2545569" cy="263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70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Reliability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Is the information trustworthy?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531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8193233" cy="4384602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Who is the author? What </a:t>
            </a:r>
            <a:r>
              <a:rPr lang="en-US" sz="3200" b="1" dirty="0"/>
              <a:t>educational background</a:t>
            </a:r>
            <a:r>
              <a:rPr lang="en-US" sz="3200" dirty="0"/>
              <a:t> do they have?</a:t>
            </a:r>
            <a:endParaRPr lang="en-CA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</a:t>
            </a:r>
            <a:endParaRPr lang="en-CA" dirty="0"/>
          </a:p>
        </p:txBody>
      </p:sp>
      <p:sp>
        <p:nvSpPr>
          <p:cNvPr id="4" name="AutoShape 2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194" name="Picture 2" descr="http://neurosculptinginstitute.com/wp-content/uploads/2015/08/Co-Autho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77072"/>
            <a:ext cx="28575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8193233" cy="4384602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Who is the publisher? Is the author backed by a </a:t>
            </a:r>
            <a:r>
              <a:rPr lang="en-US" sz="3200" b="1" dirty="0"/>
              <a:t>respectable source</a:t>
            </a:r>
            <a:r>
              <a:rPr lang="en-US" sz="3200" dirty="0"/>
              <a:t>, or are they independent (like a blogger)</a:t>
            </a:r>
            <a:endParaRPr lang="en-CA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Publisher</a:t>
            </a:r>
            <a:endParaRPr lang="en-CA" dirty="0"/>
          </a:p>
        </p:txBody>
      </p:sp>
      <p:sp>
        <p:nvSpPr>
          <p:cNvPr id="4" name="AutoShape 2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7170" name="Picture 2" descr="http://rsnash7.files.wordpress.com/2011/11/newspaper_20icon_15b1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0467" y1="46965" x2="63667" y2="10348"/>
                        <a14:foregroundMark x1="63667" y1="10348" x2="10667" y2="23980"/>
                        <a14:foregroundMark x1="8400" y1="23980" x2="61400" y2="8657"/>
                        <a14:backgroundMark x1="93867" y1="13831" x2="83067" y2="2687"/>
                        <a14:backgroundMark x1="40333" y1="3582" x2="48267" y2="199"/>
                        <a14:backgroundMark x1="69400" y1="2687" x2="43733" y2="3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49080"/>
            <a:ext cx="3342284" cy="223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17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8193233" cy="4384602"/>
          </a:xfrm>
        </p:spPr>
        <p:txBody>
          <a:bodyPr>
            <a:normAutofit/>
          </a:bodyPr>
          <a:lstStyle/>
          <a:p>
            <a:pPr lvl="0"/>
            <a:r>
              <a:rPr lang="en-US" sz="3200" b="1" dirty="0"/>
              <a:t>When</a:t>
            </a:r>
            <a:r>
              <a:rPr lang="en-US" sz="3200" dirty="0"/>
              <a:t> is it written</a:t>
            </a:r>
            <a:r>
              <a:rPr lang="en-US" sz="3200" dirty="0" smtClean="0"/>
              <a:t>? Have opinions changed since then?</a:t>
            </a:r>
            <a:endParaRPr lang="en-CA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Timeliness</a:t>
            </a:r>
            <a:endParaRPr lang="en-CA" dirty="0"/>
          </a:p>
        </p:txBody>
      </p:sp>
      <p:sp>
        <p:nvSpPr>
          <p:cNvPr id="4" name="AutoShape 2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6146" name="Picture 2" descr="http://www.ikea.com/us/en/images/products/bondis-wall-clock-black__0096033_PE235389_S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61048"/>
            <a:ext cx="2540174" cy="254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09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8193233" cy="4384602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Does the website look </a:t>
            </a:r>
            <a:r>
              <a:rPr lang="en-US" sz="3200" b="1" dirty="0"/>
              <a:t>reputable</a:t>
            </a:r>
            <a:r>
              <a:rPr lang="en-US" sz="3200" dirty="0"/>
              <a:t> (or is it filled with ads</a:t>
            </a:r>
            <a:r>
              <a:rPr lang="en-US" sz="3200" dirty="0" smtClean="0"/>
              <a:t>)? Are the ads for trustworthy, relevant things?</a:t>
            </a:r>
            <a:endParaRPr lang="en-CA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</a:t>
            </a:r>
            <a:endParaRPr lang="en-CA" dirty="0"/>
          </a:p>
        </p:txBody>
      </p:sp>
      <p:sp>
        <p:nvSpPr>
          <p:cNvPr id="4" name="AutoShape 2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122" name="Picture 2" descr="http://3.bp.blogspot.com/-rVSmdNMZikM/UL78tapgaFI/AAAAAAAAPxM/ena1r5OjP2s/s1600/9b-stylish-magazine-de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89040"/>
            <a:ext cx="3888432" cy="272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4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Shows a feeling or opinion towards a product</a:t>
            </a:r>
          </a:p>
          <a:p>
            <a:pPr lvl="1"/>
            <a:r>
              <a:rPr lang="en-US" sz="2800" dirty="0" smtClean="0"/>
              <a:t>Positive Language = perfume</a:t>
            </a:r>
          </a:p>
          <a:p>
            <a:pPr lvl="1"/>
            <a:r>
              <a:rPr lang="en-US" sz="2800" dirty="0" smtClean="0"/>
              <a:t>Negative language = stink</a:t>
            </a:r>
            <a:endParaRPr lang="en-C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Baised</a:t>
            </a:r>
            <a:r>
              <a:rPr lang="en-US" dirty="0" smtClean="0"/>
              <a:t> Language</a:t>
            </a:r>
            <a:endParaRPr lang="en-CA" dirty="0"/>
          </a:p>
        </p:txBody>
      </p:sp>
      <p:pic>
        <p:nvPicPr>
          <p:cNvPr id="1026" name="Picture 2" descr="https://rantingandraisingconcerns.files.wordpress.com/2012/02/something-smells-bad-he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10349"/>
            <a:ext cx="2795464" cy="369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ytimg.com/vi/KIiLICHuwJY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3240360" cy="243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vignette2.wikia.nocookie.net/deathbattle/images/6/64/Vs.png/revision/latest?cb=201506182314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819" y="4338974"/>
            <a:ext cx="1466290" cy="146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58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 exaggeration to prove a point.</a:t>
            </a:r>
            <a:endParaRPr lang="en-CA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Hyperbole</a:t>
            </a:r>
            <a:endParaRPr lang="en-CA" dirty="0"/>
          </a:p>
        </p:txBody>
      </p:sp>
      <p:pic>
        <p:nvPicPr>
          <p:cNvPr id="3074" name="Picture 2" descr="http://b68389.medialib.glogster.com/media/b8921a650b0cb9aa1375817e8095bd0a77e50942cee9a78f0326105f9019cf82/hyperbole-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73016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5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Questions asked to make readers think. They don’t require an answer.</a:t>
            </a:r>
            <a:endParaRPr lang="en-CA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Rhetorical Question</a:t>
            </a:r>
            <a:endParaRPr lang="en-CA" dirty="0"/>
          </a:p>
        </p:txBody>
      </p:sp>
      <p:pic>
        <p:nvPicPr>
          <p:cNvPr id="4098" name="Picture 2" descr="http://siliconbeach-media.s3.amazonaws.com/legacy/blog/uploads/2013/03/rhetorical-ques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05064"/>
            <a:ext cx="238125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6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Repeating words for emphasis</a:t>
            </a:r>
            <a:endParaRPr lang="en-CA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Repetition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96952"/>
            <a:ext cx="2038280" cy="35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8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reference to something that everyone knows</a:t>
            </a:r>
            <a:endParaRPr lang="en-CA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Allusion</a:t>
            </a:r>
            <a:endParaRPr lang="en-CA" dirty="0"/>
          </a:p>
        </p:txBody>
      </p:sp>
      <p:pic>
        <p:nvPicPr>
          <p:cNvPr id="6146" name="Picture 2" descr="http://spinoff.comicbookresources.com/wp-content/uploads/2015/02/bazing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56992"/>
            <a:ext cx="3021883" cy="281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9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saying or incident that is the opposite of what people expect</a:t>
            </a:r>
            <a:endParaRPr lang="en-CA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Irony</a:t>
            </a:r>
            <a:endParaRPr lang="en-CA" dirty="0"/>
          </a:p>
        </p:txBody>
      </p:sp>
      <p:sp>
        <p:nvSpPr>
          <p:cNvPr id="4" name="AutoShape 2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1" y="3645024"/>
            <a:ext cx="27336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2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When a writer’s feelings are apparent in their tone (sarcasm or serious)</a:t>
            </a:r>
            <a:endParaRPr lang="en-CA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Tone</a:t>
            </a:r>
            <a:endParaRPr lang="en-CA" dirty="0"/>
          </a:p>
        </p:txBody>
      </p:sp>
      <p:sp>
        <p:nvSpPr>
          <p:cNvPr id="4" name="AutoShape 2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ata:image/png;base64,iVBORw0KGgoAAAANSUhEUgAAAPAAAADICAMAAADhopxgAAABNVBMVEX///8AAAD/AAD//ckAAP+MjIzm5ub/vLy8vLxQUFD/5ub//cf//8vs7Oz/jIz5+fnm5LXw8PB9fX3b29uMjP//UFC5ubn//8+Mi29ERETLy8v///P//t+jo6P///eHh4d0dHQ2Njb//+djY2MnJyfFxcVYWFg+Pj6hoaGKiooWFhaVlZUyMjIAALyvr68fHx//ycm7AABeXl7l5f9QUP//fHzrAAD/Xl7/o6P/9PT/KSn/GBj/uLi8vP+kpP8AAIwAAJvIx6D/39+MjXrY17H/a2vl5tjU1MBSUUHt67suLiYAAD2pqciqquTExP+ysv9GRv+Xl4w3N4wBAW3Ozv8zM/8AAH59ff9kZP/y8v8kJP9EAACdAABbAADVQ0Pp09P/Ozv/lJSKAAD/RESOXl7RsrKvAABNhdGLAAAKI0lEQVR4nO2daWPbNBiAYzp79hw3c7Il5GhzN20y0q1Q2FEYjHENGNdgHGOsDPj/PwFLsmXZlhwfkuN4ej5saZw4emLrenWkVpNIJBKJRCKRSCQSiUTCj9ZUaVrbTkSBtGeKoozsbSeDP72huqY83VYAi1bh6RFNa+l4NcPPaqMlFB41tpEmMdjIpQu8lnrwUE9BrLaRMEHMj5rgdrUWQOxW4M5tGRX0bY0VpetoHkOzHnlI6yLd5fG2EicCHeTRWU07Ampn5BF7hHwXFSugp0BK16FboLbV4FPjSDm261hAy2hBOy1wAJbP822lSxjwQhowDx8H6571spINjjMk3NA0LVzXWppWPV8kfJTqLeDL0Xa2dQ3qpWVv8+s8rLa+goX3zubuVltP4au5lVW4kVJZVp5vuBlaVXzhylXQdNAtfaRSu5K7xrMbAPDvR+wXOYWW3tbYx3eIZ79fAcB/Y4wrw7tXCG44T3wE7L/7jfFyUBkXmTz+hIXdv399+uFTyqvtppOV17pze+9sYywg/Dzw9/PvIq8+xqX16HhHrzQp/P1voS8gYjxUfMa7aUwKvgeeeBrK0wF6M8J4VHRa0zHXqXwTFv4wTri2JoTLHAOyVk2FztfphL3v7UA5VUtcbmlnDF2Hh+mE8Smt8sas22xbj4+h3zvOI/vbZMIlJoGvY/yOA3r4C3gIfX9+tu20Z8HybuflmlpqDalfwE8PHX78QVVPdq7H31oghTUjOgMjN/Yt5rWfGcaOdQlBGFLpJum3LwzD6G66+UelD2uB8JWSuB/bGKoqqwpzOXCa0uUtor3mYJp3NNqgoo2lWeK8raYWhmgIi2meIgZYLBmFfZqGzxFhXNbOQ27hAMOpn5d5nZMvLVju8mvoW+15uY3b/JOmWSgu3+V6Vl7AMWDu0XNYcxm8z8oFMcK1N1J4Vsq6eC5GGE5tGnI/bX7QnI22mPOq3E+bH5iwLv8xznILC5hiVlphW1BeK60wSFe6uRzJKLWwiPoSCk9LGAwQKiyg9M+NsBYR7CeXsOUBwxMiTtxbZuwTN3DAUMTQRY9nXzjIKpuw5ccQFgJS1RUnrGYT1v2QiYisZpRN2CIGXJcn3IOfjdJdYbSe4hQtIuE/rw+GaEecT+qSTRiFSlZewTXjbAwTJah1kEkYDqiPNXuBCy6+sc+MJWkiMgkbbumsTceuMdeODQzg/XstwD1eJ88ijIJ/gb+4NhJ05e+/77wV5IOribi98eQZhNGgFVZsoKUm6b1Y2P+EbZPz4HJ/P/7s6YXdSdd+mQLrZI7r/e69n9kXcvN13HVOL4x8yTGBJtcy5l4+3TB3Q/k/dQ2ASubAwG3G1hqD13yFHT4DufuiQSQ2xRAOHKcODVRzFb56n7sw4nwfcPnyjsN/l5ebizcEbZyaq/C+IN8w91+fJ6rqoFyP8hwn4cZ5QcKAuwmUaXmep/BFgb7Obb65boFyB5TnOAlfLVT4rctkwqFCi2fTt2DhB1c3JcidAdcF2figa4D/M4eJaBR7SzutlL/gJJiYFHmzoXruRBkL9Y27fEJb1h85m1lpef9PmPx5m90Wwev5EO7ca06Rz5GSvR2djReuxxGz/GrolGnMZ5xil8rWhJVulzmlpDEO+3Y5dR1Au7Xge/pO0IQxJ9M+Db6M0zgfbLe+KFb45Yk6Dbgc6LT83Bqq6srAXwsfX7fOK7jt4ZSU+iygrExV+t0N69+1rvMam0L1W692t0jhC/DJVk8JQZ3HC4U5BhdhPTcDJzy/+aog3/u41wTmZhLGlKuIViXwCy7CTTq8WNGjfYLLB8KEg10mYn0TpVjSOQvDCp4+WH07WQjvg9S+9x8FP6itz738PKILD/nFsvKX9/eu3U4pTAkDWN5c60gklvdkOXA6HiNzr25iNl1fRthDpd/VnIVhQcl5au/d/Zi7/MH5I8bb3Ns6PPmFs7CYEcNrFzA+H9X97OI2O97RLUJY4Jiw4x0hNrpjU4XnjOoqI0KF02JThEOzAw8dcn1GqYRpE9iCzx12TNOc5PmMHRMemHt7e2aezzjaKeF+J68wDJbdynECrmwQnphAd2+vk+MjYGVfmuXq8cKTPeRr5ii10Dql0qwaYwsfDgb9AfKtD3J8wjy+nWUv0Jq6otYEM4U/dQrnTgf5Ps4xl6dHdg0j+PMclVH2z0gDU/htRxZd3z1zkKPjBGVY2yTb5FrJZiFrgGnCoL/+5JMOpp6nFgbnZ20aE/AtKJ/7wvMT1QUMQTx5m+BTleQkTSsbDmewZqlqyhaFe6H4bAynhpG4Nx/bygoF2Hr5omh+eXArJnNgYV1JyTRJSYbmUbCORr7JPNeYzB9nc73NSF524USjTmhIcqVSWUXO2CUPp4sxhcoD51z092Nhaxr5+E0kmGurpv8aiSQbRvJdpW1K+mKFa7amXUeArPXlV+4f1z/Xglh4kDHBHpq5hDcRyPO0F9AKS7Ja6pt1yGMg3IEPncZHn/Ku1pkxSzQNk77PDC9mc7x/R2SAAUALHJLCbjujft156snjutmZDJzmJUOll2gPzVbysj8bTZTdNYN2MI2wMuxPWK5psDQWFn3/FRu/IGY/nggL6hdLW/JHhHgGAWHxy/jo+Tv8qoXBYkZ9fyKg3GGnlMJs5tlLRCA3qLu+OyMcGC9KK+z0fD3fwoTpJXjKk4AyglIFb2Do384FCtcopdYsUyiIKTaj5/5mzc++9QKFKQnNNkeKKcxYodLH5fPjZqHC0Z2iso3vMIXpEhOcfc0vGs4f5udFCWuRFGYb32EKU3uxE1xamSBWd3h4WNxy+nCDMOMG6Cxf6ph0yBdQ4P4Bgbq0mXUMecQQpp2P4lvshgltvKFljo386K1U6oIP7EsE20u7QwSThhVtd9OnGg78C7zLwsnpYGGi31thYdzCMsnRsuoKY989k+z7VlYY+Zog/wbGfysr3Peubyc4/FtV4b7bpIxM4KiqMC6wwgeqKdzv1CnlFaSSwn3cRYrGJispjOsjymyGKgpPcIODMl2lgsIT3IKmHa2g8IDWosRUVtik+6I1GdMS7raWHTR/sj6hzzdzAwg79msKsQxgA5pxEIcPCk2SWCaObp1xzA8QFZokwUwGA8b0SSI8VNrfEeAJGQBM82uxu0ow/Fel36Gnc5IgsFslbH/q0il6WMLNbTlyQkzVaqGJXqNtp0kkRP490LwtKKvU+gjRcH/KaWy4myKgL2C01USJw9vSYqn68wlRFVXGnxLIzxpv00I8iRZ2K6MtpUkgPfzDZMGmhjtCX7lr7A9Lz0LV0Lp6/aYa6Rvdl9U1Vsv8G2ypwffzjDIh3b2rS7OwjAfeRFT6kgNkPC46USJp0vOvB7qrT/n/usr2GMIpx0wjZDx+A/qKHmguslGpfByLW4yXZoGocNC2y2+QMPe9eUoP/PH5NygPw0ss4Fe/JBKJRCKRSCQSiUQikUgkEolEIsnL/2kZwLenXX6v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194" name="Picture 2" descr="http://blogs.discovermagazine.com/neuroskeptic/files/2015/04/witty-sarcastic-ecards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80977"/>
            <a:ext cx="40005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35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128</TotalTime>
  <Words>431</Words>
  <Application>Microsoft Office PowerPoint</Application>
  <PresentationFormat>On-screen Show (4:3)</PresentationFormat>
  <Paragraphs>64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Hardcover</vt:lpstr>
      <vt:lpstr>Rhetorical Devices</vt:lpstr>
      <vt:lpstr>Rhetorical Devices</vt:lpstr>
      <vt:lpstr>Baised Language</vt:lpstr>
      <vt:lpstr>Hyperbole</vt:lpstr>
      <vt:lpstr>Rhetorical Question</vt:lpstr>
      <vt:lpstr>Repetition</vt:lpstr>
      <vt:lpstr>Allusion</vt:lpstr>
      <vt:lpstr>Irony</vt:lpstr>
      <vt:lpstr>Tone</vt:lpstr>
      <vt:lpstr>Three Types of Arguments</vt:lpstr>
      <vt:lpstr>Character</vt:lpstr>
      <vt:lpstr>Emotion</vt:lpstr>
      <vt:lpstr>Logic</vt:lpstr>
      <vt:lpstr>Active Reading</vt:lpstr>
      <vt:lpstr>Active Reading</vt:lpstr>
      <vt:lpstr>Active Reading</vt:lpstr>
      <vt:lpstr>Bias</vt:lpstr>
      <vt:lpstr>Extreme Ideas</vt:lpstr>
      <vt:lpstr>Target Audience</vt:lpstr>
      <vt:lpstr>Your Opinion</vt:lpstr>
      <vt:lpstr>Reliability</vt:lpstr>
      <vt:lpstr>Author</vt:lpstr>
      <vt:lpstr>Publisher</vt:lpstr>
      <vt:lpstr>Timeliness</vt:lpstr>
      <vt:lpstr>Formatting</vt:lpstr>
    </vt:vector>
  </TitlesOfParts>
  <Company>WRDSB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Rhetorical Devices</dc:title>
  <dc:creator>WRDSB</dc:creator>
  <cp:lastModifiedBy>WRDSB</cp:lastModifiedBy>
  <cp:revision>9</cp:revision>
  <dcterms:created xsi:type="dcterms:W3CDTF">2015-11-27T18:20:56Z</dcterms:created>
  <dcterms:modified xsi:type="dcterms:W3CDTF">2015-12-03T15:41:41Z</dcterms:modified>
</cp:coreProperties>
</file>